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457" r:id="rId6"/>
    <p:sldId id="454" r:id="rId7"/>
    <p:sldId id="393" r:id="rId8"/>
    <p:sldId id="257" r:id="rId9"/>
    <p:sldId id="357" r:id="rId10"/>
    <p:sldId id="429" r:id="rId11"/>
    <p:sldId id="459" r:id="rId12"/>
    <p:sldId id="458" r:id="rId13"/>
    <p:sldId id="290" r:id="rId14"/>
    <p:sldId id="291" r:id="rId15"/>
    <p:sldId id="460" r:id="rId16"/>
    <p:sldId id="461" r:id="rId17"/>
    <p:sldId id="422" r:id="rId18"/>
    <p:sldId id="325" r:id="rId19"/>
    <p:sldId id="326" r:id="rId20"/>
    <p:sldId id="327" r:id="rId21"/>
    <p:sldId id="392" r:id="rId22"/>
    <p:sldId id="346" r:id="rId23"/>
    <p:sldId id="463" r:id="rId24"/>
    <p:sldId id="394" r:id="rId25"/>
    <p:sldId id="395" r:id="rId26"/>
    <p:sldId id="482" r:id="rId27"/>
    <p:sldId id="396" r:id="rId28"/>
    <p:sldId id="430" r:id="rId29"/>
    <p:sldId id="416" r:id="rId30"/>
    <p:sldId id="356"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6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0" d="100"/>
          <a:sy n="110" d="100"/>
        </p:scale>
        <p:origin x="76" y="72"/>
      </p:cViewPr>
      <p:guideLst>
        <p:guide orient="horz" pos="2080"/>
        <p:guide pos="38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175.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3403BB5-D4E9-4D93-BEF9-5A19D665285D}"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zh-CN" altLang="en-US"/>
        </a:p>
      </dgm:t>
    </dgm:pt>
    <dgm:pt modelId="{0D6DEAF3-62B1-4BD8-BD46-D74B69A54C08}">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dirty="0"/>
            <a:t>特征与表现</a:t>
          </a:r>
        </a:p>
      </dgm:t>
    </dgm:pt>
    <dgm:pt modelId="{FC344124-BFC9-4DE4-8348-ADF3F83F1899}" cxnId="{1B102E4A-66D3-4067-B4C0-FCF80509D0F9}" type="parTrans">
      <dgm:prSet/>
      <dgm:spPr/>
      <dgm:t>
        <a:bodyPr/>
        <a:lstStyle/>
        <a:p>
          <a:endParaRPr lang="zh-CN" altLang="en-US"/>
        </a:p>
      </dgm:t>
    </dgm:pt>
    <dgm:pt modelId="{AE5AFC34-91AD-48E5-B1CE-29FCFB8E0209}" cxnId="{1B102E4A-66D3-4067-B4C0-FCF80509D0F9}" type="sibTrans">
      <dgm:prSet/>
      <dgm:spPr/>
      <dgm:t>
        <a:bodyPr/>
        <a:lstStyle/>
        <a:p>
          <a:endParaRPr lang="zh-CN" altLang="en-US"/>
        </a:p>
      </dgm:t>
    </dgm:pt>
    <dgm:pt modelId="{C52623CA-3DF9-4FDB-B1F9-AECC0F2A90FC}">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dirty="0"/>
            <a:t>购买方式从线下转为线上</a:t>
          </a:r>
        </a:p>
      </dgm:t>
    </dgm:pt>
    <dgm:pt modelId="{98EC130D-8D9B-45EC-9A2E-876387ACC421}" cxnId="{221715D6-64DA-4190-BA6D-4A7071F02298}" type="parTrans">
      <dgm:prSet>
        <dgm:style>
          <a:lnRef idx="1">
            <a:schemeClr val="accent3"/>
          </a:lnRef>
          <a:fillRef idx="0">
            <a:schemeClr val="accent3"/>
          </a:fillRef>
          <a:effectRef idx="0">
            <a:schemeClr val="accent3"/>
          </a:effectRef>
          <a:fontRef idx="minor">
            <a:schemeClr val="tx1"/>
          </a:fontRef>
        </dgm:style>
      </dgm:prSet>
      <dgm:spPr/>
      <dgm:t>
        <a:bodyPr/>
        <a:lstStyle/>
        <a:p>
          <a:endParaRPr lang="zh-CN" altLang="en-US"/>
        </a:p>
      </dgm:t>
    </dgm:pt>
    <dgm:pt modelId="{8CE70D87-20C6-4270-A0BE-B5F3957EFA8B}" cxnId="{221715D6-64DA-4190-BA6D-4A7071F02298}" type="sibTrans">
      <dgm:prSet/>
      <dgm:spPr/>
      <dgm:t>
        <a:bodyPr/>
        <a:lstStyle/>
        <a:p>
          <a:endParaRPr lang="zh-CN" altLang="en-US"/>
        </a:p>
      </dgm:t>
    </dgm:pt>
    <dgm:pt modelId="{7405C7F0-4F8F-4555-AAD1-FF91AC2E1C0E}">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dirty="0"/>
            <a:t>支付方式的数据化</a:t>
          </a:r>
        </a:p>
      </dgm:t>
    </dgm:pt>
    <dgm:pt modelId="{0EF16F38-1D63-48B0-9789-9474BC9B7DEA}" cxnId="{8C507B5F-1C13-4F78-88B7-63765D9C5A95}" type="parTrans">
      <dgm:prSet>
        <dgm:style>
          <a:lnRef idx="1">
            <a:schemeClr val="accent3"/>
          </a:lnRef>
          <a:fillRef idx="0">
            <a:schemeClr val="accent3"/>
          </a:fillRef>
          <a:effectRef idx="0">
            <a:schemeClr val="accent3"/>
          </a:effectRef>
          <a:fontRef idx="minor">
            <a:schemeClr val="tx1"/>
          </a:fontRef>
        </dgm:style>
      </dgm:prSet>
      <dgm:spPr/>
      <dgm:t>
        <a:bodyPr/>
        <a:lstStyle/>
        <a:p>
          <a:endParaRPr lang="zh-CN" altLang="en-US"/>
        </a:p>
      </dgm:t>
    </dgm:pt>
    <dgm:pt modelId="{96C3D3F2-2E60-4B6F-AB66-F0028B4AED3E}" cxnId="{8C507B5F-1C13-4F78-88B7-63765D9C5A95}" type="sibTrans">
      <dgm:prSet/>
      <dgm:spPr/>
      <dgm:t>
        <a:bodyPr/>
        <a:lstStyle/>
        <a:p>
          <a:endParaRPr lang="zh-CN" altLang="en-US"/>
        </a:p>
      </dgm:t>
    </dgm:pt>
    <dgm:pt modelId="{3E01D7B7-D873-4133-ABED-58DBE6E0F3D4}">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dirty="0"/>
            <a:t>购买决策受社交媒体的影响</a:t>
          </a:r>
        </a:p>
      </dgm:t>
    </dgm:pt>
    <dgm:pt modelId="{334B4B16-109D-4F33-B7D4-27ABDFF9BB10}" cxnId="{65FC7B28-BD9C-4899-AB3A-9D8D3EEF574A}" type="parTrans">
      <dgm:prSet>
        <dgm:style>
          <a:lnRef idx="1">
            <a:schemeClr val="accent3"/>
          </a:lnRef>
          <a:fillRef idx="0">
            <a:schemeClr val="accent3"/>
          </a:fillRef>
          <a:effectRef idx="0">
            <a:schemeClr val="accent3"/>
          </a:effectRef>
          <a:fontRef idx="minor">
            <a:schemeClr val="tx1"/>
          </a:fontRef>
        </dgm:style>
      </dgm:prSet>
      <dgm:spPr/>
      <dgm:t>
        <a:bodyPr/>
        <a:lstStyle/>
        <a:p>
          <a:endParaRPr lang="zh-CN" altLang="en-US"/>
        </a:p>
      </dgm:t>
    </dgm:pt>
    <dgm:pt modelId="{9024055F-5307-4B2B-85FE-9A3EE4618B15}" cxnId="{65FC7B28-BD9C-4899-AB3A-9D8D3EEF574A}" type="sibTrans">
      <dgm:prSet/>
      <dgm:spPr/>
      <dgm:t>
        <a:bodyPr/>
        <a:lstStyle/>
        <a:p>
          <a:endParaRPr lang="zh-CN" altLang="en-US"/>
        </a:p>
      </dgm:t>
    </dgm:pt>
    <dgm:pt modelId="{99E67478-A118-4B9A-AB5F-A974F71DBE42}">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dirty="0"/>
            <a:t>购物体验的重要性提升</a:t>
          </a:r>
        </a:p>
      </dgm:t>
    </dgm:pt>
    <dgm:pt modelId="{F77B53D9-E179-4B88-8B58-6F37FD09E338}" cxnId="{92A37EEB-0D98-40C3-B735-F025B159B2F2}" type="parTrans">
      <dgm:prSet>
        <dgm:style>
          <a:lnRef idx="1">
            <a:schemeClr val="accent3"/>
          </a:lnRef>
          <a:fillRef idx="0">
            <a:schemeClr val="accent3"/>
          </a:fillRef>
          <a:effectRef idx="0">
            <a:schemeClr val="accent3"/>
          </a:effectRef>
          <a:fontRef idx="minor">
            <a:schemeClr val="tx1"/>
          </a:fontRef>
        </dgm:style>
      </dgm:prSet>
      <dgm:spPr/>
      <dgm:t>
        <a:bodyPr/>
        <a:lstStyle/>
        <a:p>
          <a:endParaRPr lang="zh-CN" altLang="en-US"/>
        </a:p>
      </dgm:t>
    </dgm:pt>
    <dgm:pt modelId="{328B1040-D8CB-4810-A807-9796346FC01E}" cxnId="{92A37EEB-0D98-40C3-B735-F025B159B2F2}" type="sibTrans">
      <dgm:prSet/>
      <dgm:spPr/>
      <dgm:t>
        <a:bodyPr/>
        <a:lstStyle/>
        <a:p>
          <a:endParaRPr lang="zh-CN" altLang="en-US"/>
        </a:p>
      </dgm:t>
    </dgm:pt>
    <dgm:pt modelId="{089E2ED2-18D0-4EBD-9795-5C087D4A7289}">
      <dgm:prSet phldrT="[文本]" phldr="0" custT="1">
        <dgm:style>
          <a:lnRef idx="2">
            <a:schemeClr val="accent3"/>
          </a:lnRef>
          <a:fillRef idx="1">
            <a:schemeClr val="lt1"/>
          </a:fillRef>
          <a:effectRef idx="0">
            <a:schemeClr val="accent3"/>
          </a:effectRef>
          <a:fontRef idx="minor">
            <a:schemeClr val="dk1"/>
          </a:fontRef>
        </dgm:style>
      </dgm:prSet>
      <dgm:spPr/>
      <dgm:t>
        <a:bodyPr vert="horz" wrap="square"/>
        <a:lstStyle/>
        <a:p>
          <a:pPr>
            <a:lnSpc>
              <a:spcPct val="100000"/>
            </a:lnSpc>
            <a:spcBef>
              <a:spcPct val="0"/>
            </a:spcBef>
            <a:spcAft>
              <a:spcPct val="35000"/>
            </a:spcAft>
          </a:pPr>
          <a:r>
            <a:rPr lang="zh-CN" altLang="en-US" sz="2800"/>
            <a:t>数据驱动的个性化产品及服务</a:t>
          </a:r>
        </a:p>
      </dgm:t>
    </dgm:pt>
    <dgm:pt modelId="{0C66CFA2-1F3D-453F-AE13-ACB009413FEB}" cxnId="{728FC166-7D12-4B56-879B-50A6F26656DA}" type="parTrans">
      <dgm:prSet>
        <dgm:style>
          <a:lnRef idx="1">
            <a:schemeClr val="accent3"/>
          </a:lnRef>
          <a:fillRef idx="0">
            <a:schemeClr val="accent3"/>
          </a:fillRef>
          <a:effectRef idx="0">
            <a:schemeClr val="accent3"/>
          </a:effectRef>
          <a:fontRef idx="minor">
            <a:schemeClr val="tx1"/>
          </a:fontRef>
        </dgm:style>
      </dgm:prSet>
      <dgm:spPr/>
      <dgm:t>
        <a:bodyPr/>
        <a:lstStyle/>
        <a:p>
          <a:endParaRPr lang="zh-CN" altLang="en-US"/>
        </a:p>
      </dgm:t>
    </dgm:pt>
    <dgm:pt modelId="{B629607B-1B98-4796-94E4-CFDC882DB779}" cxnId="{728FC166-7D12-4B56-879B-50A6F26656DA}" type="sibTrans">
      <dgm:prSet/>
      <dgm:spPr/>
      <dgm:t>
        <a:bodyPr/>
        <a:lstStyle/>
        <a:p>
          <a:endParaRPr lang="zh-CN" altLang="en-US"/>
        </a:p>
      </dgm:t>
    </dgm:pt>
    <dgm:pt modelId="{34ECCBB7-F3BA-48DA-B7A0-2B1D5BA5EECC}" type="pres">
      <dgm:prSet presAssocID="{23403BB5-D4E9-4D93-BEF9-5A19D665285D}" presName="diagram" presStyleCnt="0">
        <dgm:presLayoutVars>
          <dgm:chPref val="1"/>
          <dgm:dir/>
          <dgm:animOne val="branch"/>
          <dgm:animLvl val="lvl"/>
          <dgm:resizeHandles val="exact"/>
        </dgm:presLayoutVars>
      </dgm:prSet>
      <dgm:spPr/>
    </dgm:pt>
    <dgm:pt modelId="{209C5AF1-B032-4AE8-9F11-61BA8B58D399}" type="pres">
      <dgm:prSet presAssocID="{0D6DEAF3-62B1-4BD8-BD46-D74B69A54C08}" presName="root1" presStyleCnt="0"/>
      <dgm:spPr/>
    </dgm:pt>
    <dgm:pt modelId="{34154BE0-B0C9-4365-B84E-DA7FA97B185F}" type="pres">
      <dgm:prSet presAssocID="{0D6DEAF3-62B1-4BD8-BD46-D74B69A54C08}" presName="LevelOneTextNode" presStyleLbl="node0" presStyleIdx="0" presStyleCnt="1" custScaleX="90288" custScaleY="140252" custLinFactNeighborX="1288" custLinFactNeighborY="-5150">
        <dgm:presLayoutVars>
          <dgm:chPref val="3"/>
        </dgm:presLayoutVars>
      </dgm:prSet>
      <dgm:spPr/>
    </dgm:pt>
    <dgm:pt modelId="{23DE53AD-CFEE-4366-9617-B707007FAEDA}" type="pres">
      <dgm:prSet presAssocID="{0D6DEAF3-62B1-4BD8-BD46-D74B69A54C08}" presName="level2hierChild" presStyleCnt="0"/>
      <dgm:spPr/>
    </dgm:pt>
    <dgm:pt modelId="{FEBD80B2-C936-4584-AAE4-EAD9EDAEEF4E}" type="pres">
      <dgm:prSet presAssocID="{98EC130D-8D9B-45EC-9A2E-876387ACC421}" presName="conn2-1" presStyleLbl="parChTrans1D2" presStyleIdx="0" presStyleCnt="5"/>
      <dgm:spPr/>
    </dgm:pt>
    <dgm:pt modelId="{88CC0D90-6690-4FA8-9EE7-2F0381576290}" type="pres">
      <dgm:prSet presAssocID="{98EC130D-8D9B-45EC-9A2E-876387ACC421}" presName="connTx" presStyleLbl="parChTrans1D2" presStyleIdx="0" presStyleCnt="5"/>
      <dgm:spPr/>
    </dgm:pt>
    <dgm:pt modelId="{58A6E8AB-C77F-4FC7-B0CC-87C858BF9BAD}" type="pres">
      <dgm:prSet presAssocID="{C52623CA-3DF9-4FDB-B1F9-AECC0F2A90FC}" presName="root2" presStyleCnt="0"/>
      <dgm:spPr/>
    </dgm:pt>
    <dgm:pt modelId="{99DF3834-2D4A-4DB9-92EE-01F67DC334DA}" type="pres">
      <dgm:prSet presAssocID="{C52623CA-3DF9-4FDB-B1F9-AECC0F2A90FC}" presName="LevelTwoTextNode" presStyleLbl="node2" presStyleIdx="0" presStyleCnt="5" custScaleX="252676" custScaleY="49164">
        <dgm:presLayoutVars>
          <dgm:chPref val="3"/>
        </dgm:presLayoutVars>
      </dgm:prSet>
      <dgm:spPr/>
    </dgm:pt>
    <dgm:pt modelId="{F1F47EAB-D09E-4698-9ADA-E70B954D1120}" type="pres">
      <dgm:prSet presAssocID="{C52623CA-3DF9-4FDB-B1F9-AECC0F2A90FC}" presName="level3hierChild" presStyleCnt="0"/>
      <dgm:spPr/>
    </dgm:pt>
    <dgm:pt modelId="{6084A6C0-726B-41A2-9CFB-8EC1A1EC7C0A}" type="pres">
      <dgm:prSet presAssocID="{0EF16F38-1D63-48B0-9789-9474BC9B7DEA}" presName="conn2-1" presStyleLbl="parChTrans1D2" presStyleIdx="1" presStyleCnt="5"/>
      <dgm:spPr/>
    </dgm:pt>
    <dgm:pt modelId="{907B2EB8-400C-45B1-90A6-A735F1E25FDD}" type="pres">
      <dgm:prSet presAssocID="{0EF16F38-1D63-48B0-9789-9474BC9B7DEA}" presName="connTx" presStyleLbl="parChTrans1D2" presStyleIdx="1" presStyleCnt="5"/>
      <dgm:spPr/>
    </dgm:pt>
    <dgm:pt modelId="{3029426A-52BD-4771-83E0-1398430BFE56}" type="pres">
      <dgm:prSet presAssocID="{7405C7F0-4F8F-4555-AAD1-FF91AC2E1C0E}" presName="root2" presStyleCnt="0"/>
      <dgm:spPr/>
    </dgm:pt>
    <dgm:pt modelId="{787FE6BC-8BB9-404E-86E1-D7B9D53F748F}" type="pres">
      <dgm:prSet presAssocID="{7405C7F0-4F8F-4555-AAD1-FF91AC2E1C0E}" presName="LevelTwoTextNode" presStyleLbl="node2" presStyleIdx="1" presStyleCnt="5" custScaleX="252676" custScaleY="49164">
        <dgm:presLayoutVars>
          <dgm:chPref val="3"/>
        </dgm:presLayoutVars>
      </dgm:prSet>
      <dgm:spPr/>
    </dgm:pt>
    <dgm:pt modelId="{9C74B6E9-093E-4715-A388-BC08419E6454}" type="pres">
      <dgm:prSet presAssocID="{7405C7F0-4F8F-4555-AAD1-FF91AC2E1C0E}" presName="level3hierChild" presStyleCnt="0"/>
      <dgm:spPr/>
    </dgm:pt>
    <dgm:pt modelId="{489F219F-23CD-427D-BC91-B2354A70A735}" type="pres">
      <dgm:prSet presAssocID="{334B4B16-109D-4F33-B7D4-27ABDFF9BB10}" presName="conn2-1" presStyleLbl="parChTrans1D2" presStyleIdx="2" presStyleCnt="5"/>
      <dgm:spPr/>
    </dgm:pt>
    <dgm:pt modelId="{56F23BB4-0366-4606-AFBB-375E06D72204}" type="pres">
      <dgm:prSet presAssocID="{334B4B16-109D-4F33-B7D4-27ABDFF9BB10}" presName="connTx" presStyleLbl="parChTrans1D2" presStyleIdx="2" presStyleCnt="5"/>
      <dgm:spPr/>
    </dgm:pt>
    <dgm:pt modelId="{EE62056F-9694-4BB4-9150-7F53FFF670BA}" type="pres">
      <dgm:prSet presAssocID="{3E01D7B7-D873-4133-ABED-58DBE6E0F3D4}" presName="root2" presStyleCnt="0"/>
      <dgm:spPr/>
    </dgm:pt>
    <dgm:pt modelId="{CB1495DE-6174-4D03-963F-EE3F91FB683C}" type="pres">
      <dgm:prSet presAssocID="{3E01D7B7-D873-4133-ABED-58DBE6E0F3D4}" presName="LevelTwoTextNode" presStyleLbl="node2" presStyleIdx="2" presStyleCnt="5" custScaleX="252676" custScaleY="49164">
        <dgm:presLayoutVars>
          <dgm:chPref val="3"/>
        </dgm:presLayoutVars>
      </dgm:prSet>
      <dgm:spPr/>
    </dgm:pt>
    <dgm:pt modelId="{3AE62F61-9B63-4F9E-B1EB-856EA879EC40}" type="pres">
      <dgm:prSet presAssocID="{3E01D7B7-D873-4133-ABED-58DBE6E0F3D4}" presName="level3hierChild" presStyleCnt="0"/>
      <dgm:spPr/>
    </dgm:pt>
    <dgm:pt modelId="{76CB6053-AB3A-4A00-B62D-6746015259CB}" type="pres">
      <dgm:prSet presAssocID="{F77B53D9-E179-4B88-8B58-6F37FD09E338}" presName="conn2-1" presStyleLbl="parChTrans1D2" presStyleIdx="3" presStyleCnt="5"/>
      <dgm:spPr/>
    </dgm:pt>
    <dgm:pt modelId="{EF885FE0-2CE3-4BB2-AFAE-4FD17D3E0BBD}" type="pres">
      <dgm:prSet presAssocID="{F77B53D9-E179-4B88-8B58-6F37FD09E338}" presName="connTx" presStyleLbl="parChTrans1D2" presStyleIdx="3" presStyleCnt="5"/>
      <dgm:spPr/>
    </dgm:pt>
    <dgm:pt modelId="{1C332664-B9CE-4471-A82F-987119D1E91A}" type="pres">
      <dgm:prSet presAssocID="{99E67478-A118-4B9A-AB5F-A974F71DBE42}" presName="root2" presStyleCnt="0"/>
      <dgm:spPr/>
    </dgm:pt>
    <dgm:pt modelId="{47819D57-046F-45B1-8226-7D9695C508B7}" type="pres">
      <dgm:prSet presAssocID="{99E67478-A118-4B9A-AB5F-A974F71DBE42}" presName="LevelTwoTextNode" presStyleLbl="node2" presStyleIdx="3" presStyleCnt="5" custScaleX="252676" custScaleY="49164">
        <dgm:presLayoutVars>
          <dgm:chPref val="3"/>
        </dgm:presLayoutVars>
      </dgm:prSet>
      <dgm:spPr/>
    </dgm:pt>
    <dgm:pt modelId="{E2380A61-0DDA-423C-B8E2-39A31BE2E05A}" type="pres">
      <dgm:prSet presAssocID="{99E67478-A118-4B9A-AB5F-A974F71DBE42}" presName="level3hierChild" presStyleCnt="0"/>
      <dgm:spPr/>
    </dgm:pt>
    <dgm:pt modelId="{FCC3DCCF-A6AF-4C72-B18B-B70A7DB4109E}" type="pres">
      <dgm:prSet presAssocID="{0C66CFA2-1F3D-453F-AE13-ACB009413FEB}" presName="conn2-1" presStyleLbl="parChTrans1D2" presStyleIdx="4" presStyleCnt="5"/>
      <dgm:spPr/>
    </dgm:pt>
    <dgm:pt modelId="{AA983CB9-DFE8-4FD8-ADCE-CDF53C66A90A}" type="pres">
      <dgm:prSet presAssocID="{0C66CFA2-1F3D-453F-AE13-ACB009413FEB}" presName="connTx" presStyleLbl="parChTrans1D2" presStyleIdx="4" presStyleCnt="5"/>
      <dgm:spPr/>
    </dgm:pt>
    <dgm:pt modelId="{01AF4161-009C-4895-97B9-40F05DC90681}" type="pres">
      <dgm:prSet presAssocID="{089E2ED2-18D0-4EBD-9795-5C087D4A7289}" presName="root2" presStyleCnt="0"/>
      <dgm:spPr/>
    </dgm:pt>
    <dgm:pt modelId="{8A9A714E-2763-4D84-A929-50A67A0BEEDE}" type="pres">
      <dgm:prSet presAssocID="{089E2ED2-18D0-4EBD-9795-5C087D4A7289}" presName="LevelTwoTextNode" presStyleLbl="node2" presStyleIdx="4" presStyleCnt="5" custScaleX="252676" custScaleY="49164">
        <dgm:presLayoutVars>
          <dgm:chPref val="3"/>
        </dgm:presLayoutVars>
      </dgm:prSet>
      <dgm:spPr/>
    </dgm:pt>
    <dgm:pt modelId="{B4F0F701-0E94-4236-A9FC-6AB3897C3262}" type="pres">
      <dgm:prSet presAssocID="{089E2ED2-18D0-4EBD-9795-5C087D4A7289}" presName="level3hierChild" presStyleCnt="0"/>
      <dgm:spPr/>
    </dgm:pt>
  </dgm:ptLst>
  <dgm:cxnLst>
    <dgm:cxn modelId="{5984FE0F-1EA4-4748-A4A1-F53CB6D4A83A}" type="presOf" srcId="{0D6DEAF3-62B1-4BD8-BD46-D74B69A54C08}" destId="{34154BE0-B0C9-4365-B84E-DA7FA97B185F}" srcOrd="0" destOrd="0" presId="urn:microsoft.com/office/officeart/2005/8/layout/hierarchy2#1"/>
    <dgm:cxn modelId="{65FC7B28-BD9C-4899-AB3A-9D8D3EEF574A}" srcId="{0D6DEAF3-62B1-4BD8-BD46-D74B69A54C08}" destId="{3E01D7B7-D873-4133-ABED-58DBE6E0F3D4}" srcOrd="2" destOrd="0" parTransId="{334B4B16-109D-4F33-B7D4-27ABDFF9BB10}" sibTransId="{9024055F-5307-4B2B-85FE-9A3EE4618B15}"/>
    <dgm:cxn modelId="{858D3A31-CF32-4634-9C76-0B9A6174EBEF}" type="presOf" srcId="{0C66CFA2-1F3D-453F-AE13-ACB009413FEB}" destId="{FCC3DCCF-A6AF-4C72-B18B-B70A7DB4109E}" srcOrd="0" destOrd="0" presId="urn:microsoft.com/office/officeart/2005/8/layout/hierarchy2#1"/>
    <dgm:cxn modelId="{B7206631-3430-4626-8D1C-99A3FE75C15B}" type="presOf" srcId="{0EF16F38-1D63-48B0-9789-9474BC9B7DEA}" destId="{6084A6C0-726B-41A2-9CFB-8EC1A1EC7C0A}" srcOrd="0" destOrd="0" presId="urn:microsoft.com/office/officeart/2005/8/layout/hierarchy2#1"/>
    <dgm:cxn modelId="{8C507B5F-1C13-4F78-88B7-63765D9C5A95}" srcId="{0D6DEAF3-62B1-4BD8-BD46-D74B69A54C08}" destId="{7405C7F0-4F8F-4555-AAD1-FF91AC2E1C0E}" srcOrd="1" destOrd="0" parTransId="{0EF16F38-1D63-48B0-9789-9474BC9B7DEA}" sibTransId="{96C3D3F2-2E60-4B6F-AB66-F0028B4AED3E}"/>
    <dgm:cxn modelId="{E7247F63-0D55-4644-8248-441B4FE329B5}" type="presOf" srcId="{F77B53D9-E179-4B88-8B58-6F37FD09E338}" destId="{EF885FE0-2CE3-4BB2-AFAE-4FD17D3E0BBD}" srcOrd="1" destOrd="0" presId="urn:microsoft.com/office/officeart/2005/8/layout/hierarchy2#1"/>
    <dgm:cxn modelId="{82473A66-6164-4C1F-A377-C86ED3346A86}" type="presOf" srcId="{23403BB5-D4E9-4D93-BEF9-5A19D665285D}" destId="{34ECCBB7-F3BA-48DA-B7A0-2B1D5BA5EECC}" srcOrd="0" destOrd="0" presId="urn:microsoft.com/office/officeart/2005/8/layout/hierarchy2#1"/>
    <dgm:cxn modelId="{728FC166-7D12-4B56-879B-50A6F26656DA}" srcId="{0D6DEAF3-62B1-4BD8-BD46-D74B69A54C08}" destId="{089E2ED2-18D0-4EBD-9795-5C087D4A7289}" srcOrd="4" destOrd="0" parTransId="{0C66CFA2-1F3D-453F-AE13-ACB009413FEB}" sibTransId="{B629607B-1B98-4796-94E4-CFDC882DB779}"/>
    <dgm:cxn modelId="{1B102E4A-66D3-4067-B4C0-FCF80509D0F9}" srcId="{23403BB5-D4E9-4D93-BEF9-5A19D665285D}" destId="{0D6DEAF3-62B1-4BD8-BD46-D74B69A54C08}" srcOrd="0" destOrd="0" parTransId="{FC344124-BFC9-4DE4-8348-ADF3F83F1899}" sibTransId="{AE5AFC34-91AD-48E5-B1CE-29FCFB8E0209}"/>
    <dgm:cxn modelId="{D9693257-E71E-4834-A1BA-A239218691F7}" type="presOf" srcId="{0C66CFA2-1F3D-453F-AE13-ACB009413FEB}" destId="{AA983CB9-DFE8-4FD8-ADCE-CDF53C66A90A}" srcOrd="1" destOrd="0" presId="urn:microsoft.com/office/officeart/2005/8/layout/hierarchy2#1"/>
    <dgm:cxn modelId="{4B9F5F90-DAA2-48EE-A6AA-9DEB81D97DB2}" type="presOf" srcId="{98EC130D-8D9B-45EC-9A2E-876387ACC421}" destId="{88CC0D90-6690-4FA8-9EE7-2F0381576290}" srcOrd="1" destOrd="0" presId="urn:microsoft.com/office/officeart/2005/8/layout/hierarchy2#1"/>
    <dgm:cxn modelId="{A2352A96-2248-41F9-9525-FD6BA01A8003}" type="presOf" srcId="{F77B53D9-E179-4B88-8B58-6F37FD09E338}" destId="{76CB6053-AB3A-4A00-B62D-6746015259CB}" srcOrd="0" destOrd="0" presId="urn:microsoft.com/office/officeart/2005/8/layout/hierarchy2#1"/>
    <dgm:cxn modelId="{FF9F1B97-5C16-438C-A0EB-889F541250A1}" type="presOf" srcId="{334B4B16-109D-4F33-B7D4-27ABDFF9BB10}" destId="{489F219F-23CD-427D-BC91-B2354A70A735}" srcOrd="0" destOrd="0" presId="urn:microsoft.com/office/officeart/2005/8/layout/hierarchy2#1"/>
    <dgm:cxn modelId="{6B4B179C-F795-4BCE-81D9-37A4B34468C3}" type="presOf" srcId="{98EC130D-8D9B-45EC-9A2E-876387ACC421}" destId="{FEBD80B2-C936-4584-AAE4-EAD9EDAEEF4E}" srcOrd="0" destOrd="0" presId="urn:microsoft.com/office/officeart/2005/8/layout/hierarchy2#1"/>
    <dgm:cxn modelId="{44ED46C1-5430-4959-8BD7-89EBACE0666C}" type="presOf" srcId="{C52623CA-3DF9-4FDB-B1F9-AECC0F2A90FC}" destId="{99DF3834-2D4A-4DB9-92EE-01F67DC334DA}" srcOrd="0" destOrd="0" presId="urn:microsoft.com/office/officeart/2005/8/layout/hierarchy2#1"/>
    <dgm:cxn modelId="{CA61EED2-D7AF-44A7-B0CD-EBE8488EE169}" type="presOf" srcId="{7405C7F0-4F8F-4555-AAD1-FF91AC2E1C0E}" destId="{787FE6BC-8BB9-404E-86E1-D7B9D53F748F}" srcOrd="0" destOrd="0" presId="urn:microsoft.com/office/officeart/2005/8/layout/hierarchy2#1"/>
    <dgm:cxn modelId="{221715D6-64DA-4190-BA6D-4A7071F02298}" srcId="{0D6DEAF3-62B1-4BD8-BD46-D74B69A54C08}" destId="{C52623CA-3DF9-4FDB-B1F9-AECC0F2A90FC}" srcOrd="0" destOrd="0" parTransId="{98EC130D-8D9B-45EC-9A2E-876387ACC421}" sibTransId="{8CE70D87-20C6-4270-A0BE-B5F3957EFA8B}"/>
    <dgm:cxn modelId="{5A119ADA-0F3F-43E5-830A-821947AE4B0B}" type="presOf" srcId="{334B4B16-109D-4F33-B7D4-27ABDFF9BB10}" destId="{56F23BB4-0366-4606-AFBB-375E06D72204}" srcOrd="1" destOrd="0" presId="urn:microsoft.com/office/officeart/2005/8/layout/hierarchy2#1"/>
    <dgm:cxn modelId="{7C2735DF-9B5D-4E1F-B004-5CA7445411C1}" type="presOf" srcId="{0EF16F38-1D63-48B0-9789-9474BC9B7DEA}" destId="{907B2EB8-400C-45B1-90A6-A735F1E25FDD}" srcOrd="1" destOrd="0" presId="urn:microsoft.com/office/officeart/2005/8/layout/hierarchy2#1"/>
    <dgm:cxn modelId="{91ED6CE2-B10E-4B9D-93A9-D50DC5B061E4}" type="presOf" srcId="{99E67478-A118-4B9A-AB5F-A974F71DBE42}" destId="{47819D57-046F-45B1-8226-7D9695C508B7}" srcOrd="0" destOrd="0" presId="urn:microsoft.com/office/officeart/2005/8/layout/hierarchy2#1"/>
    <dgm:cxn modelId="{92A37EEB-0D98-40C3-B735-F025B159B2F2}" srcId="{0D6DEAF3-62B1-4BD8-BD46-D74B69A54C08}" destId="{99E67478-A118-4B9A-AB5F-A974F71DBE42}" srcOrd="3" destOrd="0" parTransId="{F77B53D9-E179-4B88-8B58-6F37FD09E338}" sibTransId="{328B1040-D8CB-4810-A807-9796346FC01E}"/>
    <dgm:cxn modelId="{DCDF81F3-4310-44E9-94C1-CAB499E788F2}" type="presOf" srcId="{3E01D7B7-D873-4133-ABED-58DBE6E0F3D4}" destId="{CB1495DE-6174-4D03-963F-EE3F91FB683C}" srcOrd="0" destOrd="0" presId="urn:microsoft.com/office/officeart/2005/8/layout/hierarchy2#1"/>
    <dgm:cxn modelId="{1A17B2FA-91DF-4790-B6B7-C04FD11038E3}" type="presOf" srcId="{089E2ED2-18D0-4EBD-9795-5C087D4A7289}" destId="{8A9A714E-2763-4D84-A929-50A67A0BEEDE}" srcOrd="0" destOrd="0" presId="urn:microsoft.com/office/officeart/2005/8/layout/hierarchy2#1"/>
    <dgm:cxn modelId="{27B14244-1DAD-4832-8464-8B543E6C665C}" type="presParOf" srcId="{34ECCBB7-F3BA-48DA-B7A0-2B1D5BA5EECC}" destId="{209C5AF1-B032-4AE8-9F11-61BA8B58D399}" srcOrd="0" destOrd="0" presId="urn:microsoft.com/office/officeart/2005/8/layout/hierarchy2#1"/>
    <dgm:cxn modelId="{D002ABD0-AAAC-4BEF-AEBA-F425A06C2063}" type="presParOf" srcId="{209C5AF1-B032-4AE8-9F11-61BA8B58D399}" destId="{34154BE0-B0C9-4365-B84E-DA7FA97B185F}" srcOrd="0" destOrd="0" presId="urn:microsoft.com/office/officeart/2005/8/layout/hierarchy2#1"/>
    <dgm:cxn modelId="{0AC1B36B-8EC6-4781-B729-03B898F6130C}" type="presParOf" srcId="{209C5AF1-B032-4AE8-9F11-61BA8B58D399}" destId="{23DE53AD-CFEE-4366-9617-B707007FAEDA}" srcOrd="1" destOrd="0" presId="urn:microsoft.com/office/officeart/2005/8/layout/hierarchy2#1"/>
    <dgm:cxn modelId="{A35FD950-159B-48B2-9907-39DEB1DE4D2B}" type="presParOf" srcId="{23DE53AD-CFEE-4366-9617-B707007FAEDA}" destId="{FEBD80B2-C936-4584-AAE4-EAD9EDAEEF4E}" srcOrd="0" destOrd="0" presId="urn:microsoft.com/office/officeart/2005/8/layout/hierarchy2#1"/>
    <dgm:cxn modelId="{0FA6E38E-D23D-4E42-9444-E6009CCA0A2F}" type="presParOf" srcId="{FEBD80B2-C936-4584-AAE4-EAD9EDAEEF4E}" destId="{88CC0D90-6690-4FA8-9EE7-2F0381576290}" srcOrd="0" destOrd="0" presId="urn:microsoft.com/office/officeart/2005/8/layout/hierarchy2#1"/>
    <dgm:cxn modelId="{0DC5DBA7-5866-424C-BE23-2AB9A3DA29F7}" type="presParOf" srcId="{23DE53AD-CFEE-4366-9617-B707007FAEDA}" destId="{58A6E8AB-C77F-4FC7-B0CC-87C858BF9BAD}" srcOrd="1" destOrd="0" presId="urn:microsoft.com/office/officeart/2005/8/layout/hierarchy2#1"/>
    <dgm:cxn modelId="{4ED41E88-738F-49B0-A8A3-9FC1FDA1749E}" type="presParOf" srcId="{58A6E8AB-C77F-4FC7-B0CC-87C858BF9BAD}" destId="{99DF3834-2D4A-4DB9-92EE-01F67DC334DA}" srcOrd="0" destOrd="0" presId="urn:microsoft.com/office/officeart/2005/8/layout/hierarchy2#1"/>
    <dgm:cxn modelId="{FD867FD4-5131-4799-A3E5-C5CD9C930AB1}" type="presParOf" srcId="{58A6E8AB-C77F-4FC7-B0CC-87C858BF9BAD}" destId="{F1F47EAB-D09E-4698-9ADA-E70B954D1120}" srcOrd="1" destOrd="0" presId="urn:microsoft.com/office/officeart/2005/8/layout/hierarchy2#1"/>
    <dgm:cxn modelId="{E4B0AD2F-6265-4390-8876-F34DE4D50F21}" type="presParOf" srcId="{23DE53AD-CFEE-4366-9617-B707007FAEDA}" destId="{6084A6C0-726B-41A2-9CFB-8EC1A1EC7C0A}" srcOrd="2" destOrd="0" presId="urn:microsoft.com/office/officeart/2005/8/layout/hierarchy2#1"/>
    <dgm:cxn modelId="{6A1FB356-D79A-4DA4-8606-AB3F77AEB73A}" type="presParOf" srcId="{6084A6C0-726B-41A2-9CFB-8EC1A1EC7C0A}" destId="{907B2EB8-400C-45B1-90A6-A735F1E25FDD}" srcOrd="0" destOrd="0" presId="urn:microsoft.com/office/officeart/2005/8/layout/hierarchy2#1"/>
    <dgm:cxn modelId="{7B6A6FC5-A33C-470B-B636-2C15550C9169}" type="presParOf" srcId="{23DE53AD-CFEE-4366-9617-B707007FAEDA}" destId="{3029426A-52BD-4771-83E0-1398430BFE56}" srcOrd="3" destOrd="0" presId="urn:microsoft.com/office/officeart/2005/8/layout/hierarchy2#1"/>
    <dgm:cxn modelId="{67E63228-0331-413B-B655-63FE3243CD4A}" type="presParOf" srcId="{3029426A-52BD-4771-83E0-1398430BFE56}" destId="{787FE6BC-8BB9-404E-86E1-D7B9D53F748F}" srcOrd="0" destOrd="0" presId="urn:microsoft.com/office/officeart/2005/8/layout/hierarchy2#1"/>
    <dgm:cxn modelId="{06B4B58C-77F3-43AD-81CA-F48D3B452F9A}" type="presParOf" srcId="{3029426A-52BD-4771-83E0-1398430BFE56}" destId="{9C74B6E9-093E-4715-A388-BC08419E6454}" srcOrd="1" destOrd="0" presId="urn:microsoft.com/office/officeart/2005/8/layout/hierarchy2#1"/>
    <dgm:cxn modelId="{4CE0B865-8FF0-4A3E-AD5E-79E23EDAB64A}" type="presParOf" srcId="{23DE53AD-CFEE-4366-9617-B707007FAEDA}" destId="{489F219F-23CD-427D-BC91-B2354A70A735}" srcOrd="4" destOrd="0" presId="urn:microsoft.com/office/officeart/2005/8/layout/hierarchy2#1"/>
    <dgm:cxn modelId="{3FFF2CCC-6332-4AD1-9131-C8AD5DF1C4CC}" type="presParOf" srcId="{489F219F-23CD-427D-BC91-B2354A70A735}" destId="{56F23BB4-0366-4606-AFBB-375E06D72204}" srcOrd="0" destOrd="0" presId="urn:microsoft.com/office/officeart/2005/8/layout/hierarchy2#1"/>
    <dgm:cxn modelId="{D95AC0BC-F5C4-4CAD-BE43-FAA8F863A523}" type="presParOf" srcId="{23DE53AD-CFEE-4366-9617-B707007FAEDA}" destId="{EE62056F-9694-4BB4-9150-7F53FFF670BA}" srcOrd="5" destOrd="0" presId="urn:microsoft.com/office/officeart/2005/8/layout/hierarchy2#1"/>
    <dgm:cxn modelId="{9B845424-849E-40B9-9538-2D180A0CC31B}" type="presParOf" srcId="{EE62056F-9694-4BB4-9150-7F53FFF670BA}" destId="{CB1495DE-6174-4D03-963F-EE3F91FB683C}" srcOrd="0" destOrd="0" presId="urn:microsoft.com/office/officeart/2005/8/layout/hierarchy2#1"/>
    <dgm:cxn modelId="{DF6EA0A6-E58E-45E3-AD58-9EB4579CAA75}" type="presParOf" srcId="{EE62056F-9694-4BB4-9150-7F53FFF670BA}" destId="{3AE62F61-9B63-4F9E-B1EB-856EA879EC40}" srcOrd="1" destOrd="0" presId="urn:microsoft.com/office/officeart/2005/8/layout/hierarchy2#1"/>
    <dgm:cxn modelId="{33B1AF9E-1D98-44E5-8649-2BA908E74463}" type="presParOf" srcId="{23DE53AD-CFEE-4366-9617-B707007FAEDA}" destId="{76CB6053-AB3A-4A00-B62D-6746015259CB}" srcOrd="6" destOrd="0" presId="urn:microsoft.com/office/officeart/2005/8/layout/hierarchy2#1"/>
    <dgm:cxn modelId="{D0F91C8D-DC67-489F-9057-78A3EFB68D28}" type="presParOf" srcId="{76CB6053-AB3A-4A00-B62D-6746015259CB}" destId="{EF885FE0-2CE3-4BB2-AFAE-4FD17D3E0BBD}" srcOrd="0" destOrd="0" presId="urn:microsoft.com/office/officeart/2005/8/layout/hierarchy2#1"/>
    <dgm:cxn modelId="{EE80F2D2-8CC8-4FC7-A82A-C3AD288928E9}" type="presParOf" srcId="{23DE53AD-CFEE-4366-9617-B707007FAEDA}" destId="{1C332664-B9CE-4471-A82F-987119D1E91A}" srcOrd="7" destOrd="0" presId="urn:microsoft.com/office/officeart/2005/8/layout/hierarchy2#1"/>
    <dgm:cxn modelId="{360F92E9-657B-440A-86F1-4202498205FD}" type="presParOf" srcId="{1C332664-B9CE-4471-A82F-987119D1E91A}" destId="{47819D57-046F-45B1-8226-7D9695C508B7}" srcOrd="0" destOrd="0" presId="urn:microsoft.com/office/officeart/2005/8/layout/hierarchy2#1"/>
    <dgm:cxn modelId="{2A4C0A24-A14D-4136-BB57-AAEEE8236ADC}" type="presParOf" srcId="{1C332664-B9CE-4471-A82F-987119D1E91A}" destId="{E2380A61-0DDA-423C-B8E2-39A31BE2E05A}" srcOrd="1" destOrd="0" presId="urn:microsoft.com/office/officeart/2005/8/layout/hierarchy2#1"/>
    <dgm:cxn modelId="{81BDBA8A-8B53-40FD-8DD5-A46E46AA5D1B}" type="presParOf" srcId="{23DE53AD-CFEE-4366-9617-B707007FAEDA}" destId="{FCC3DCCF-A6AF-4C72-B18B-B70A7DB4109E}" srcOrd="8" destOrd="0" presId="urn:microsoft.com/office/officeart/2005/8/layout/hierarchy2#1"/>
    <dgm:cxn modelId="{5546747F-53D5-46F4-AA9A-CF871C9DB304}" type="presParOf" srcId="{FCC3DCCF-A6AF-4C72-B18B-B70A7DB4109E}" destId="{AA983CB9-DFE8-4FD8-ADCE-CDF53C66A90A}" srcOrd="0" destOrd="0" presId="urn:microsoft.com/office/officeart/2005/8/layout/hierarchy2#1"/>
    <dgm:cxn modelId="{3BA5A0EA-2D57-406F-882F-EE2687F2E31F}" type="presParOf" srcId="{23DE53AD-CFEE-4366-9617-B707007FAEDA}" destId="{01AF4161-009C-4895-97B9-40F05DC90681}" srcOrd="9" destOrd="0" presId="urn:microsoft.com/office/officeart/2005/8/layout/hierarchy2#1"/>
    <dgm:cxn modelId="{135C00B4-2620-444B-ACDB-C8D829E5CDF2}" type="presParOf" srcId="{01AF4161-009C-4895-97B9-40F05DC90681}" destId="{8A9A714E-2763-4D84-A929-50A67A0BEEDE}" srcOrd="0" destOrd="0" presId="urn:microsoft.com/office/officeart/2005/8/layout/hierarchy2#1"/>
    <dgm:cxn modelId="{FE4AB51D-E666-4896-A4D6-50E868FB3D94}" type="presParOf" srcId="{01AF4161-009C-4895-97B9-40F05DC90681}" destId="{B4F0F701-0E94-4236-A9FC-6AB3897C3262}"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34154BE0-B0C9-4365-B84E-DA7FA97B185F}">
      <dsp:nvSpPr>
        <dsp:cNvPr id="3" name="圆角矩形 2"/>
        <dsp:cNvSpPr/>
      </dsp:nvSpPr>
      <dsp:spPr bwMode="white">
        <a:xfrm>
          <a:off x="27336" y="1910507"/>
          <a:ext cx="1916266" cy="1488349"/>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特征与表现</a:t>
          </a:r>
        </a:p>
      </dsp:txBody>
      <dsp:txXfrm>
        <a:off x="27336" y="1910507"/>
        <a:ext cx="1916266" cy="1488349"/>
      </dsp:txXfrm>
    </dsp:sp>
    <dsp:sp modelId="{FEBD80B2-C936-4584-AAE4-EAD9EDAEEF4E}">
      <dsp:nvSpPr>
        <dsp:cNvPr id="4" name="任意多边形 3"/>
        <dsp:cNvSpPr/>
      </dsp:nvSpPr>
      <dsp:spPr bwMode="white">
        <a:xfrm>
          <a:off x="1582446" y="1983476"/>
          <a:ext cx="1543933" cy="35251"/>
        </a:xfrm>
        <a:custGeom>
          <a:avLst/>
          <a:gdLst/>
          <a:ahLst/>
          <a:cxnLst/>
          <a:pathLst>
            <a:path w="2431" h="56">
              <a:moveTo>
                <a:pt x="569" y="1057"/>
              </a:moveTo>
              <a:lnTo>
                <a:pt x="1863" y="-1002"/>
              </a:lnTo>
            </a:path>
          </a:pathLst>
        </a:custGeom>
      </dsp:spPr>
      <dsp:style>
        <a:lnRef idx="1">
          <a:schemeClr val="accent3"/>
        </a:lnRef>
        <a:fillRef idx="0">
          <a:schemeClr val="accent3"/>
        </a:fillRef>
        <a:effectRef idx="0">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582446" y="1983476"/>
        <a:ext cx="1543933" cy="35251"/>
      </dsp:txXfrm>
    </dsp:sp>
    <dsp:sp modelId="{99DF3834-2D4A-4DB9-92EE-01F67DC334DA}">
      <dsp:nvSpPr>
        <dsp:cNvPr id="5" name="圆角矩形 4"/>
        <dsp:cNvSpPr/>
      </dsp:nvSpPr>
      <dsp:spPr bwMode="white">
        <a:xfrm>
          <a:off x="2765223" y="1086658"/>
          <a:ext cx="5362777" cy="521727"/>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购买方式从线下转为线上</a:t>
          </a:r>
        </a:p>
      </dsp:txBody>
      <dsp:txXfrm>
        <a:off x="2765223" y="1086658"/>
        <a:ext cx="5362777" cy="521727"/>
      </dsp:txXfrm>
    </dsp:sp>
    <dsp:sp modelId="{6084A6C0-726B-41A2-9CFB-8EC1A1EC7C0A}">
      <dsp:nvSpPr>
        <dsp:cNvPr id="6" name="任意多边形 5"/>
        <dsp:cNvSpPr/>
      </dsp:nvSpPr>
      <dsp:spPr bwMode="white">
        <a:xfrm>
          <a:off x="1837872" y="2323929"/>
          <a:ext cx="1033080" cy="35251"/>
        </a:xfrm>
        <a:custGeom>
          <a:avLst/>
          <a:gdLst/>
          <a:ahLst/>
          <a:cxnLst/>
          <a:pathLst>
            <a:path w="1627" h="56">
              <a:moveTo>
                <a:pt x="167" y="521"/>
              </a:moveTo>
              <a:lnTo>
                <a:pt x="1460" y="-465"/>
              </a:lnTo>
            </a:path>
          </a:pathLst>
        </a:custGeom>
      </dsp:spPr>
      <dsp:style>
        <a:lnRef idx="1">
          <a:schemeClr val="accent3"/>
        </a:lnRef>
        <a:fillRef idx="0">
          <a:schemeClr val="accent3"/>
        </a:fillRef>
        <a:effectRef idx="0">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37872" y="2323929"/>
        <a:ext cx="1033080" cy="35251"/>
      </dsp:txXfrm>
    </dsp:sp>
    <dsp:sp modelId="{787FE6BC-8BB9-404E-86E1-D7B9D53F748F}">
      <dsp:nvSpPr>
        <dsp:cNvPr id="7" name="圆角矩形 6"/>
        <dsp:cNvSpPr/>
      </dsp:nvSpPr>
      <dsp:spPr bwMode="white">
        <a:xfrm>
          <a:off x="2765223" y="1767564"/>
          <a:ext cx="5362777" cy="521727"/>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支付方式的数据化</a:t>
          </a:r>
        </a:p>
      </dsp:txBody>
      <dsp:txXfrm>
        <a:off x="2765223" y="1767564"/>
        <a:ext cx="5362777" cy="521727"/>
      </dsp:txXfrm>
    </dsp:sp>
    <dsp:sp modelId="{489F219F-23CD-427D-BC91-B2354A70A735}">
      <dsp:nvSpPr>
        <dsp:cNvPr id="8" name="任意多边形 7"/>
        <dsp:cNvSpPr/>
      </dsp:nvSpPr>
      <dsp:spPr bwMode="white">
        <a:xfrm>
          <a:off x="1942695" y="2664382"/>
          <a:ext cx="823436" cy="35251"/>
        </a:xfrm>
        <a:custGeom>
          <a:avLst/>
          <a:gdLst/>
          <a:ahLst/>
          <a:cxnLst/>
          <a:pathLst>
            <a:path w="1297" h="56">
              <a:moveTo>
                <a:pt x="1" y="-15"/>
              </a:moveTo>
              <a:lnTo>
                <a:pt x="1295" y="71"/>
              </a:lnTo>
            </a:path>
          </a:pathLst>
        </a:custGeom>
      </dsp:spPr>
      <dsp:style>
        <a:lnRef idx="1">
          <a:schemeClr val="accent3"/>
        </a:lnRef>
        <a:fillRef idx="0">
          <a:schemeClr val="accent3"/>
        </a:fillRef>
        <a:effectRef idx="0">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942695" y="2664382"/>
        <a:ext cx="823436" cy="35251"/>
      </dsp:txXfrm>
    </dsp:sp>
    <dsp:sp modelId="{CB1495DE-6174-4D03-963F-EE3F91FB683C}">
      <dsp:nvSpPr>
        <dsp:cNvPr id="9" name="圆角矩形 8"/>
        <dsp:cNvSpPr/>
      </dsp:nvSpPr>
      <dsp:spPr bwMode="white">
        <a:xfrm>
          <a:off x="2765223" y="2448470"/>
          <a:ext cx="5362777" cy="521727"/>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购买决策受社交媒体的影响</a:t>
          </a:r>
        </a:p>
      </dsp:txBody>
      <dsp:txXfrm>
        <a:off x="2765223" y="2448470"/>
        <a:ext cx="5362777" cy="521727"/>
      </dsp:txXfrm>
    </dsp:sp>
    <dsp:sp modelId="{76CB6053-AB3A-4A00-B62D-6746015259CB}">
      <dsp:nvSpPr>
        <dsp:cNvPr id="10" name="任意多边形 9"/>
        <dsp:cNvSpPr/>
      </dsp:nvSpPr>
      <dsp:spPr bwMode="white">
        <a:xfrm>
          <a:off x="1803027" y="3004835"/>
          <a:ext cx="1102772" cy="35251"/>
        </a:xfrm>
        <a:custGeom>
          <a:avLst/>
          <a:gdLst/>
          <a:ahLst/>
          <a:cxnLst/>
          <a:pathLst>
            <a:path w="1737" h="56">
              <a:moveTo>
                <a:pt x="221" y="-551"/>
              </a:moveTo>
              <a:lnTo>
                <a:pt x="1515" y="607"/>
              </a:lnTo>
            </a:path>
          </a:pathLst>
        </a:custGeom>
      </dsp:spPr>
      <dsp:style>
        <a:lnRef idx="1">
          <a:schemeClr val="accent3"/>
        </a:lnRef>
        <a:fillRef idx="0">
          <a:schemeClr val="accent3"/>
        </a:fillRef>
        <a:effectRef idx="0">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03027" y="3004835"/>
        <a:ext cx="1102772" cy="35251"/>
      </dsp:txXfrm>
    </dsp:sp>
    <dsp:sp modelId="{47819D57-046F-45B1-8226-7D9695C508B7}">
      <dsp:nvSpPr>
        <dsp:cNvPr id="11" name="圆角矩形 10"/>
        <dsp:cNvSpPr/>
      </dsp:nvSpPr>
      <dsp:spPr bwMode="white">
        <a:xfrm>
          <a:off x="2765223" y="3129376"/>
          <a:ext cx="5362777" cy="521727"/>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购物体验的重要性提升</a:t>
          </a:r>
        </a:p>
      </dsp:txBody>
      <dsp:txXfrm>
        <a:off x="2765223" y="3129376"/>
        <a:ext cx="5362777" cy="521727"/>
      </dsp:txXfrm>
    </dsp:sp>
    <dsp:sp modelId="{FCC3DCCF-A6AF-4C72-B18B-B70A7DB4109E}">
      <dsp:nvSpPr>
        <dsp:cNvPr id="12" name="任意多边形 11"/>
        <dsp:cNvSpPr/>
      </dsp:nvSpPr>
      <dsp:spPr bwMode="white">
        <a:xfrm>
          <a:off x="1535659" y="3345288"/>
          <a:ext cx="1637507" cy="35251"/>
        </a:xfrm>
        <a:custGeom>
          <a:avLst/>
          <a:gdLst/>
          <a:ahLst/>
          <a:cxnLst/>
          <a:pathLst>
            <a:path w="2579" h="56">
              <a:moveTo>
                <a:pt x="642" y="-1088"/>
              </a:moveTo>
              <a:lnTo>
                <a:pt x="1936" y="1143"/>
              </a:lnTo>
            </a:path>
          </a:pathLst>
        </a:custGeom>
      </dsp:spPr>
      <dsp:style>
        <a:lnRef idx="1">
          <a:schemeClr val="accent3"/>
        </a:lnRef>
        <a:fillRef idx="0">
          <a:schemeClr val="accent3"/>
        </a:fillRef>
        <a:effectRef idx="0">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535659" y="3345288"/>
        <a:ext cx="1637507" cy="35251"/>
      </dsp:txXfrm>
    </dsp:sp>
    <dsp:sp modelId="{8A9A714E-2763-4D84-A929-50A67A0BEEDE}">
      <dsp:nvSpPr>
        <dsp:cNvPr id="13" name="圆角矩形 12"/>
        <dsp:cNvSpPr/>
      </dsp:nvSpPr>
      <dsp:spPr bwMode="white">
        <a:xfrm>
          <a:off x="2765223" y="3810282"/>
          <a:ext cx="5362777" cy="521727"/>
        </a:xfrm>
        <a:prstGeom prst="roundRect">
          <a:avLst>
            <a:gd name="adj" fmla="val 10000"/>
          </a:avLst>
        </a:prstGeom>
      </dsp:spPr>
      <dsp:style>
        <a:lnRef idx="2">
          <a:schemeClr val="accent3"/>
        </a:lnRef>
        <a:fillRef idx="1">
          <a:schemeClr val="lt1"/>
        </a:fillRef>
        <a:effectRef idx="0">
          <a:schemeClr val="accent3"/>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t>数据驱动的个性化产品及服务</a:t>
          </a:r>
        </a:p>
      </dsp:txBody>
      <dsp:txXfrm>
        <a:off x="2765223" y="3810282"/>
        <a:ext cx="5362777" cy="5217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42986-7278-4353-98A2-826C12DEB0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86AFD-4707-4CD9-9835-ABA1131554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35C5D1-AD16-4B01-871F-DE047A6CFB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E635-3FC4-4B83-A3D1-632FFA341E9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3366"/>
              </a:solidFill>
            </a:endParaRPr>
          </a:p>
        </p:txBody>
      </p:sp>
      <p:sp>
        <p:nvSpPr>
          <p:cNvPr id="5" name="Rectangle 6"/>
          <p:cNvSpPr>
            <a:spLocks noGrp="1" noChangeArrowheads="1"/>
          </p:cNvSpPr>
          <p:nvPr>
            <p:ph type="sldNum" sz="quarter" idx="11"/>
          </p:nvPr>
        </p:nvSpPr>
        <p:spPr/>
        <p:txBody>
          <a:bodyPr/>
          <a:lstStyle>
            <a:lvl1pPr>
              <a:defRPr/>
            </a:lvl1pPr>
          </a:lstStyle>
          <a:p>
            <a:fld id="{D0898AC4-98C9-4487-8258-AF1E392082E4}" type="slidenum">
              <a:rPr lang="en-US" altLang="zh-CN">
                <a:solidFill>
                  <a:srgbClr val="FFFFFF"/>
                </a:solidFill>
              </a:rPr>
            </a:fld>
            <a:endParaRPr lang="en-US" altLang="zh-CN">
              <a:solidFill>
                <a:srgbClr val="FFFFFF"/>
              </a:solidFill>
            </a:endParaRPr>
          </a:p>
        </p:txBody>
      </p:sp>
      <p:sp>
        <p:nvSpPr>
          <p:cNvPr id="6" name="Rectangle 5"/>
          <p:cNvSpPr>
            <a:spLocks noGrp="1" noChangeArrowheads="1"/>
          </p:cNvSpPr>
          <p:nvPr>
            <p:ph type="ftr" sz="quarter" idx="12"/>
          </p:nvPr>
        </p:nvSpPr>
        <p:spPr/>
        <p:txBody>
          <a:bodyPr/>
          <a:lstStyle>
            <a:lvl1pPr>
              <a:defRPr/>
            </a:lvl1pPr>
          </a:lstStyle>
          <a:p>
            <a:r>
              <a:rPr lang="en-US" altLang="zh-CN">
                <a:solidFill>
                  <a:srgbClr val="003366"/>
                </a:solidFill>
              </a:rPr>
              <a:t>www.themegallery.com</a:t>
            </a:r>
            <a:endParaRPr lang="en-US" altLang="zh-CN">
              <a:solidFill>
                <a:srgbClr val="0033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35C5D1-AD16-4B01-871F-DE047A6CFB6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CDE635-3FC4-4B83-A3D1-632FFA341E9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01350-E321-44A0-9483-363D51B41BA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E7C8-A036-435A-8DC2-86FBA51071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35C5D1-AD16-4B01-871F-DE047A6CFB67}"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BCDE635-3FC4-4B83-A3D1-632FFA341E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12.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notesSlide" Target="../notesSlides/notesSlide4.xml"/><Relationship Id="rId10" Type="http://schemas.openxmlformats.org/officeDocument/2006/relationships/slideLayout" Target="../slideLayouts/slideLayout1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7" Type="http://schemas.openxmlformats.org/officeDocument/2006/relationships/slideLayout" Target="../slideLayouts/slideLayout12.xml"/><Relationship Id="rId16" Type="http://schemas.openxmlformats.org/officeDocument/2006/relationships/tags" Target="../tags/tag96.xml"/><Relationship Id="rId15" Type="http://schemas.openxmlformats.org/officeDocument/2006/relationships/image" Target="../media/image1.png"/><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jpeg"/><Relationship Id="rId3" Type="http://schemas.openxmlformats.org/officeDocument/2006/relationships/tags" Target="../tags/tag98.xml"/><Relationship Id="rId2" Type="http://schemas.openxmlformats.org/officeDocument/2006/relationships/image" Target="../media/image13.jpeg"/><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5" Type="http://schemas.openxmlformats.org/officeDocument/2006/relationships/slideLayout" Target="../slideLayouts/slideLayout12.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16.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hyperlink" Target="https://baike.baidu.com/item/%E5%8A%A8%E5%8A%9B%E7%B3%BB%E7%BB%9F/9812156" TargetMode="Externa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slideLayout" Target="../slideLayouts/slideLayout12.xml"/><Relationship Id="rId10" Type="http://schemas.openxmlformats.org/officeDocument/2006/relationships/tags" Target="../tags/tag121.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19.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0" Type="http://schemas.openxmlformats.org/officeDocument/2006/relationships/slideLayout" Target="../slideLayouts/slideLayout12.xml"/><Relationship Id="rId1" Type="http://schemas.openxmlformats.org/officeDocument/2006/relationships/tags" Target="../tags/tag134.xml"/></Relationships>
</file>

<file path=ppt/slides/_rels/slide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slideLayout" Target="../slideLayouts/slideLayout12.xml"/><Relationship Id="rId10" Type="http://schemas.openxmlformats.org/officeDocument/2006/relationships/tags" Target="../tags/tag1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5.jpeg"/><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2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1" Type="http://schemas.openxmlformats.org/officeDocument/2006/relationships/slideLayout" Target="../slideLayouts/slideLayout12.xml"/><Relationship Id="rId10" Type="http://schemas.openxmlformats.org/officeDocument/2006/relationships/tags" Target="../tags/tag166.xml"/><Relationship Id="rId1" Type="http://schemas.openxmlformats.org/officeDocument/2006/relationships/tags" Target="../tags/tag1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68.xml"/><Relationship Id="rId10" Type="http://schemas.openxmlformats.org/officeDocument/2006/relationships/slideLayout" Target="../slideLayouts/slideLayout12.xml"/><Relationship Id="rId1" Type="http://schemas.openxmlformats.org/officeDocument/2006/relationships/tags" Target="../tags/tag16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jpe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8" Type="http://schemas.openxmlformats.org/officeDocument/2006/relationships/notesSlide" Target="../notesSlides/notesSlide2.xml"/><Relationship Id="rId27" Type="http://schemas.openxmlformats.org/officeDocument/2006/relationships/slideLayout" Target="../slideLayouts/slideLayout12.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1" Type="http://schemas.openxmlformats.org/officeDocument/2006/relationships/slideLayout" Target="../slideLayouts/slideLayout12.xml"/><Relationship Id="rId10" Type="http://schemas.openxmlformats.org/officeDocument/2006/relationships/tags" Target="../tags/tag63.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486400" y="895195"/>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3109945" y="2110945"/>
            <a:ext cx="5673665" cy="913327"/>
          </a:xfrm>
          <a:prstGeom prst="rect">
            <a:avLst/>
          </a:prstGeom>
          <a:noFill/>
        </p:spPr>
        <p:txBody>
          <a:bodyPr wrap="square" rtlCol="0">
            <a:spAutoFit/>
            <a:scene3d>
              <a:camera prst="orthographicFront"/>
              <a:lightRig rig="threePt" dir="t"/>
            </a:scene3d>
          </a:bodyPr>
          <a:lstStyle/>
          <a:p>
            <a:pPr algn="dist" defTabSz="1219200"/>
            <a:r>
              <a:rPr lang="zh-CN" altLang="en-US" sz="53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消费者行为学</a:t>
            </a:r>
            <a:endParaRPr lang="zh-CN" altLang="en-US" sz="53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3" name="PA_圆角矩形 22"/>
          <p:cNvSpPr/>
          <p:nvPr>
            <p:custDataLst>
              <p:tags r:id="rId3"/>
            </p:custDataLst>
          </p:nvPr>
        </p:nvSpPr>
        <p:spPr>
          <a:xfrm>
            <a:off x="775504" y="4154371"/>
            <a:ext cx="9479665" cy="52196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gn="just" defTabSz="1219200"/>
            <a:r>
              <a:rPr lang="en-US" altLang="zh-CN" sz="28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rPr>
              <a:t>        </a:t>
            </a:r>
            <a:r>
              <a:rPr lang="zh-CN" sz="24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rPr>
              <a:t>刘威娜</a:t>
            </a:r>
            <a:r>
              <a:rPr lang="en-US" altLang="zh-CN" sz="24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rPr>
              <a:t>              </a:t>
            </a:r>
            <a:r>
              <a:rPr lang="zh-CN" altLang="en-US" sz="24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rPr>
              <a:t>市场营销教研室</a:t>
            </a:r>
            <a:r>
              <a:rPr lang="en-US" altLang="zh-CN" sz="24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rPr>
              <a:t>               13936623021</a:t>
            </a:r>
            <a:endParaRPr lang="en-US" altLang="zh-CN" sz="2400" b="1" dirty="0">
              <a:solidFill>
                <a:schemeClr val="accent1"/>
              </a:solidFill>
              <a:effectLst>
                <a:outerShdw blurRad="38100" dist="25400" dir="5400000" algn="ctr" rotWithShape="0">
                  <a:srgbClr val="6E747A">
                    <a:alpha val="43000"/>
                  </a:srgbClr>
                </a:outerShdw>
              </a:effectLst>
              <a:latin typeface="Calibri" panose="020F0502020204030204"/>
              <a:ea typeface="宋体" panose="02010600030101010101" pitchFamily="2" charset="-122"/>
            </a:endParaRPr>
          </a:p>
        </p:txBody>
      </p:sp>
      <p:grpSp>
        <p:nvGrpSpPr>
          <p:cNvPr id="21" name="PA_组合 20"/>
          <p:cNvGrpSpPr/>
          <p:nvPr>
            <p:custDataLst>
              <p:tags r:id="rId4"/>
            </p:custDataLst>
          </p:nvPr>
        </p:nvGrpSpPr>
        <p:grpSpPr>
          <a:xfrm>
            <a:off x="0" y="3761721"/>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 to="" calcmode="lin" valueType="num">
                                      <p:cBhvr>
                                        <p:cTn id="19" dur="700" fill="hold">
                                          <p:stCondLst>
                                            <p:cond delay="0"/>
                                          </p:stCondLst>
                                        </p:cTn>
                                        <p:tgtEl>
                                          <p:spTgt spid="23"/>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3"/>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3"/>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3"/>
                                        </p:tgtEl>
                                        <p:attrNameLst>
                                          <p:attrName>ppt_w</p:attrName>
                                        </p:attrNameLst>
                                      </p:cBhvr>
                                      <p:tavLst>
                                        <p:tav tm="0" fmla="#ppt_w-(-#ppt_w)*((1.5-1.5*$)^2-(1.5-1.5*$)^3)">
                                          <p:val>
                                            <p:fltVal val="0"/>
                                          </p:val>
                                        </p:tav>
                                        <p:tav tm="100000">
                                          <p:val>
                                            <p:fltVal val="1"/>
                                          </p:val>
                                        </p:tav>
                                      </p:tavLst>
                                    </p:anim>
                                  </p:childTnLst>
                                </p:cTn>
                              </p:par>
                              <p:par>
                                <p:cTn id="23" presetID="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to="" calcmode="lin" valueType="num">
                                      <p:cBhvr>
                                        <p:cTn id="25"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PA_组合 6151"/>
          <p:cNvGrpSpPr/>
          <p:nvPr>
            <p:custDataLst>
              <p:tags r:id="rId1"/>
            </p:custDataLst>
          </p:nvPr>
        </p:nvGrpSpPr>
        <p:grpSpPr>
          <a:xfrm>
            <a:off x="2010833" y="264256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6151" name="PA_组合 6150"/>
          <p:cNvGrpSpPr/>
          <p:nvPr>
            <p:custDataLst>
              <p:tags r:id="rId2"/>
            </p:custDataLst>
          </p:nvPr>
        </p:nvGrpSpPr>
        <p:grpSpPr>
          <a:xfrm>
            <a:off x="1483786" y="2396960"/>
            <a:ext cx="1830916" cy="154776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7" name="PA_矩形 24"/>
          <p:cNvSpPr>
            <a:spLocks noChangeArrowheads="1"/>
          </p:cNvSpPr>
          <p:nvPr>
            <p:custDataLst>
              <p:tags r:id="rId4"/>
            </p:custDataLst>
          </p:nvPr>
        </p:nvSpPr>
        <p:spPr bwMode="auto">
          <a:xfrm>
            <a:off x="6740714" y="2590319"/>
            <a:ext cx="4435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消费者行为的含义</a:t>
            </a:r>
            <a:endParaRPr lang="zh-CN" altLang="en-US" sz="3200" dirty="0"/>
          </a:p>
        </p:txBody>
      </p:sp>
      <p:sp>
        <p:nvSpPr>
          <p:cNvPr id="6153" name="PA_椭圆 6152"/>
          <p:cNvSpPr/>
          <p:nvPr>
            <p:custDataLst>
              <p:tags r:id="rId5"/>
            </p:custDataLst>
          </p:nvPr>
        </p:nvSpPr>
        <p:spPr>
          <a:xfrm>
            <a:off x="5759963" y="2528446"/>
            <a:ext cx="672075" cy="6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一</a:t>
            </a:r>
            <a:endParaRPr lang="zh-CN" altLang="en-US" sz="2400" dirty="0">
              <a:solidFill>
                <a:srgbClr val="FFFFFF"/>
              </a:solidFill>
              <a:latin typeface="Calibri" panose="020F0502020204030204"/>
              <a:ea typeface="宋体" panose="02010600030101010101" pitchFamily="2" charset="-122"/>
            </a:endParaRPr>
          </a:p>
        </p:txBody>
      </p:sp>
      <p:sp>
        <p:nvSpPr>
          <p:cNvPr id="52" name="PA_椭圆 51"/>
          <p:cNvSpPr/>
          <p:nvPr>
            <p:custDataLst>
              <p:tags r:id="rId6"/>
            </p:custDataLst>
          </p:nvPr>
        </p:nvSpPr>
        <p:spPr>
          <a:xfrm>
            <a:off x="5759962" y="4303502"/>
            <a:ext cx="672075" cy="672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二</a:t>
            </a:r>
            <a:endParaRPr lang="zh-CN" altLang="en-US" sz="2400" dirty="0">
              <a:solidFill>
                <a:srgbClr val="FFFFFF"/>
              </a:solidFill>
              <a:latin typeface="Calibri" panose="020F0502020204030204"/>
              <a:ea typeface="宋体" panose="02010600030101010101" pitchFamily="2" charset="-122"/>
            </a:endParaRPr>
          </a:p>
        </p:txBody>
      </p:sp>
      <p:sp>
        <p:nvSpPr>
          <p:cNvPr id="36" name="PA_矩形 38"/>
          <p:cNvSpPr/>
          <p:nvPr>
            <p:custDataLst>
              <p:tags r:id="rId7"/>
            </p:custDataLst>
          </p:nvPr>
        </p:nvSpPr>
        <p:spPr>
          <a:xfrm>
            <a:off x="2184400" y="706755"/>
            <a:ext cx="7823835" cy="706755"/>
          </a:xfrm>
          <a:prstGeom prst="rect">
            <a:avLst/>
          </a:prstGeom>
        </p:spPr>
        <p:txBody>
          <a:bodyPr wrap="square">
            <a:spAutoFit/>
          </a:bodyPr>
          <a:lstStyle/>
          <a:p>
            <a:pPr algn="ctr" defTabSz="1219200"/>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第一节  </a:t>
            </a:r>
            <a:r>
              <a:rPr lang="en-US" altLang="zh-CN"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 </a:t>
            </a:r>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消费者行为学的研究内容</a:t>
            </a:r>
            <a:endPar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endParaRPr>
          </a:p>
        </p:txBody>
      </p:sp>
      <p:grpSp>
        <p:nvGrpSpPr>
          <p:cNvPr id="38" name="PA_组合 46"/>
          <p:cNvGrpSpPr/>
          <p:nvPr>
            <p:custDataLst>
              <p:tags r:id="rId8"/>
            </p:custDataLst>
          </p:nvPr>
        </p:nvGrpSpPr>
        <p:grpSpPr>
          <a:xfrm>
            <a:off x="0" y="1649790"/>
            <a:ext cx="12192000" cy="72008"/>
            <a:chOff x="2190216" y="0"/>
            <a:chExt cx="7128792" cy="108012"/>
          </a:xfrm>
        </p:grpSpPr>
        <p:sp>
          <p:nvSpPr>
            <p:cNvPr id="39" name="矩形 38"/>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0" name="矩形 39"/>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1" name="矩形 40"/>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矩形 42"/>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4" name="矩形 43"/>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矩形 44"/>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48" name="PA_矩形 24"/>
          <p:cNvSpPr>
            <a:spLocks noChangeArrowheads="1"/>
          </p:cNvSpPr>
          <p:nvPr>
            <p:custDataLst>
              <p:tags r:id="rId9"/>
            </p:custDataLst>
          </p:nvPr>
        </p:nvSpPr>
        <p:spPr bwMode="auto">
          <a:xfrm>
            <a:off x="6627300" y="4393421"/>
            <a:ext cx="4770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消费者行为学的主要内容</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to="" calcmode="lin" valueType="num">
                                      <p:cBhvr>
                                        <p:cTn id="7" dur="700" fill="hold">
                                          <p:stCondLst>
                                            <p:cond delay="0"/>
                                          </p:stCondLst>
                                        </p:cTn>
                                        <p:tgtEl>
                                          <p:spTgt spid="615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615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615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615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6151"/>
                                        </p:tgtEl>
                                        <p:attrNameLst>
                                          <p:attrName>style.visibility</p:attrName>
                                        </p:attrNameLst>
                                      </p:cBhvr>
                                      <p:to>
                                        <p:strVal val="visible"/>
                                      </p:to>
                                    </p:set>
                                    <p:anim to="" calcmode="lin" valueType="num">
                                      <p:cBhvr>
                                        <p:cTn id="13" dur="700" fill="hold">
                                          <p:stCondLst>
                                            <p:cond delay="0"/>
                                          </p:stCondLst>
                                        </p:cTn>
                                        <p:tgtEl>
                                          <p:spTgt spid="615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615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615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6151"/>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2"/>
                                        </p:tgtEl>
                                        <p:attrNameLst>
                                          <p:attrName>style.visibility</p:attrName>
                                        </p:attrNameLst>
                                      </p:cBhvr>
                                      <p:to>
                                        <p:strVal val="visible"/>
                                      </p:to>
                                    </p:set>
                                    <p:anim to="" calcmode="lin" valueType="num">
                                      <p:cBhvr>
                                        <p:cTn id="1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to="" calcmode="lin" valueType="num">
                                      <p:cBhvr>
                                        <p:cTn id="25"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153"/>
                                        </p:tgtEl>
                                        <p:attrNameLst>
                                          <p:attrName>style.visibility</p:attrName>
                                        </p:attrNameLst>
                                      </p:cBhvr>
                                      <p:to>
                                        <p:strVal val="visible"/>
                                      </p:to>
                                    </p:set>
                                    <p:anim to="" calcmode="lin" valueType="num">
                                      <p:cBhvr>
                                        <p:cTn id="31" dur="700" fill="hold">
                                          <p:stCondLst>
                                            <p:cond delay="0"/>
                                          </p:stCondLst>
                                        </p:cTn>
                                        <p:tgtEl>
                                          <p:spTgt spid="6153"/>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6153"/>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6153"/>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6153"/>
                                        </p:tgtEl>
                                        <p:attrNameLst>
                                          <p:attrName>ppt_w</p:attrName>
                                        </p:attrNameLst>
                                      </p:cBhvr>
                                      <p:tavLst>
                                        <p:tav tm="0" fmla="#ppt_w-(-#ppt_w)*((1.5-1.5*$)^2-(1.5-1.5*$)^3)">
                                          <p:val>
                                            <p:fltVal val="0"/>
                                          </p:val>
                                        </p:tav>
                                        <p:tav tm="100000">
                                          <p:val>
                                            <p:fltVal val="1"/>
                                          </p:val>
                                        </p:tav>
                                      </p:tavLst>
                                    </p:anim>
                                  </p:childTnLst>
                                </p:cTn>
                              </p:par>
                              <p:par>
                                <p:cTn id="35" presetID="0" presetClass="entr" presetSubtype="0" fill="hold" grpId="0" nodeType="withEffect">
                                  <p:stCondLst>
                                    <p:cond delay="0"/>
                                  </p:stCondLst>
                                  <p:iterate type="lt">
                                    <p:tmPct val="10000"/>
                                  </p:iterate>
                                  <p:childTnLst>
                                    <p:set>
                                      <p:cBhvr>
                                        <p:cTn id="36" dur="1" fill="hold">
                                          <p:stCondLst>
                                            <p:cond delay="0"/>
                                          </p:stCondLst>
                                        </p:cTn>
                                        <p:tgtEl>
                                          <p:spTgt spid="52"/>
                                        </p:tgtEl>
                                        <p:attrNameLst>
                                          <p:attrName>style.visibility</p:attrName>
                                        </p:attrNameLst>
                                      </p:cBhvr>
                                      <p:to>
                                        <p:strVal val="visible"/>
                                      </p:to>
                                    </p:set>
                                    <p:anim to="" calcmode="lin" valueType="num">
                                      <p:cBhvr>
                                        <p:cTn id="37" dur="700" fill="hold">
                                          <p:stCondLst>
                                            <p:cond delay="0"/>
                                          </p:stCondLst>
                                        </p:cTn>
                                        <p:tgtEl>
                                          <p:spTgt spid="52"/>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52"/>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52"/>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52"/>
                                        </p:tgtEl>
                                        <p:attrNameLst>
                                          <p:attrName>ppt_w</p:attrName>
                                        </p:attrNameLst>
                                      </p:cBhvr>
                                      <p:tavLst>
                                        <p:tav tm="0" fmla="#ppt_w-(-#ppt_w)*((1.5-1.5*$)^2-(1.5-1.5*$)^3)">
                                          <p:val>
                                            <p:fltVal val="0"/>
                                          </p:val>
                                        </p:tav>
                                        <p:tav tm="100000">
                                          <p:val>
                                            <p:fltVal val="1"/>
                                          </p:val>
                                        </p:tav>
                                      </p:tavLst>
                                    </p:anim>
                                  </p:childTnLst>
                                </p:cTn>
                              </p:par>
                              <p:par>
                                <p:cTn id="41" presetID="0" presetClass="entr" presetSubtype="0" fill="hold" grpId="0" nodeType="withEffect">
                                  <p:stCondLst>
                                    <p:cond delay="0"/>
                                  </p:stCondLst>
                                  <p:iterate type="lt">
                                    <p:tmPct val="10000"/>
                                  </p:iterate>
                                  <p:childTnLst>
                                    <p:set>
                                      <p:cBhvr>
                                        <p:cTn id="42" dur="1" fill="hold">
                                          <p:stCondLst>
                                            <p:cond delay="0"/>
                                          </p:stCondLst>
                                        </p:cTn>
                                        <p:tgtEl>
                                          <p:spTgt spid="36"/>
                                        </p:tgtEl>
                                        <p:attrNameLst>
                                          <p:attrName>style.visibility</p:attrName>
                                        </p:attrNameLst>
                                      </p:cBhvr>
                                      <p:to>
                                        <p:strVal val="visible"/>
                                      </p:to>
                                    </p:set>
                                    <p:anim to="" calcmode="lin" valueType="num">
                                      <p:cBhvr>
                                        <p:cTn id="43"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47" presetID="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to="" calcmode="lin" valueType="num">
                                      <p:cBhvr>
                                        <p:cTn id="49"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par>
                                <p:cTn id="53" presetID="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to="" calcmode="lin" valueType="num">
                                      <p:cBhvr>
                                        <p:cTn id="55"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56"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57"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58"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p:bldP spid="6153" grpId="0" animBg="1"/>
      <p:bldP spid="52" grpId="0" animBg="1" autoUpdateAnimBg="0"/>
      <p:bldP spid="36"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defTabSz="1219200"/>
            <a:r>
              <a:rPr lang="zh-CN" altLang="en-US" sz="4000" dirty="0">
                <a:latin typeface="微软雅黑" panose="020B0503020204020204" pitchFamily="34" charset="-122"/>
                <a:ea typeface="微软雅黑" panose="020B0503020204020204" pitchFamily="34" charset="-122"/>
              </a:rPr>
              <a:t>一、</a:t>
            </a:r>
            <a:r>
              <a:rPr lang="zh-CN" altLang="en-US" sz="4000" dirty="0"/>
              <a:t>消费者行为的含义</a:t>
            </a:r>
            <a:endParaRPr lang="zh-CN" altLang="en-US" sz="4000" dirty="0"/>
          </a:p>
          <a:p>
            <a:pPr defTabSz="1219200"/>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12" name="组合 11"/>
          <p:cNvGrpSpPr/>
          <p:nvPr/>
        </p:nvGrpSpPr>
        <p:grpSpPr>
          <a:xfrm>
            <a:off x="1286490" y="1488620"/>
            <a:ext cx="8725608" cy="1539875"/>
            <a:chOff x="1940" y="3161"/>
            <a:chExt cx="10116" cy="2425"/>
          </a:xfrm>
        </p:grpSpPr>
        <p:sp>
          <p:nvSpPr>
            <p:cNvPr id="18438" name="PA_椭圆 6"/>
            <p:cNvSpPr>
              <a:spLocks noChangeArrowheads="1"/>
            </p:cNvSpPr>
            <p:nvPr>
              <p:custDataLst>
                <p:tags r:id="rId3"/>
              </p:custDataLst>
            </p:nvPr>
          </p:nvSpPr>
          <p:spPr bwMode="auto">
            <a:xfrm>
              <a:off x="1940" y="3161"/>
              <a:ext cx="980" cy="987"/>
            </a:xfrm>
            <a:prstGeom prst="ellipse">
              <a:avLst/>
            </a:prstGeom>
            <a:solidFill>
              <a:schemeClr val="accent1"/>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65" name="PA_矩形 33"/>
            <p:cNvSpPr>
              <a:spLocks noChangeArrowheads="1"/>
            </p:cNvSpPr>
            <p:nvPr>
              <p:custDataLst>
                <p:tags r:id="rId4"/>
              </p:custDataLst>
            </p:nvPr>
          </p:nvSpPr>
          <p:spPr bwMode="auto">
            <a:xfrm>
              <a:off x="3153" y="3243"/>
              <a:ext cx="8903" cy="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1219200">
                <a:lnSpc>
                  <a:spcPct val="120000"/>
                </a:lnSpc>
                <a:spcBef>
                  <a:spcPts val="665"/>
                </a:spcBef>
              </a:pPr>
              <a:r>
                <a:rPr lang="zh-CN" altLang="en-US" sz="2800" b="1" dirty="0">
                  <a:solidFill>
                    <a:srgbClr val="002060"/>
                  </a:solidFill>
                </a:rPr>
                <a:t>消费</a:t>
              </a:r>
              <a:endParaRPr lang="en-US" altLang="zh-CN" sz="2800" b="1" dirty="0">
                <a:solidFill>
                  <a:srgbClr val="002060"/>
                </a:solidFill>
              </a:endParaRPr>
            </a:p>
            <a:p>
              <a:pPr algn="just" defTabSz="1219200">
                <a:lnSpc>
                  <a:spcPct val="120000"/>
                </a:lnSpc>
                <a:spcBef>
                  <a:spcPts val="665"/>
                </a:spcBef>
              </a:pPr>
              <a:r>
                <a:rPr lang="zh-CN" altLang="en-US" sz="2400" dirty="0">
                  <a:solidFill>
                    <a:srgbClr val="002060"/>
                  </a:solidFill>
                </a:rPr>
                <a:t>消费是人们消耗物质资料和精神产品以满足生产和生活需要的过程，包括生产消费和生活消费</a:t>
              </a:r>
              <a:endParaRPr lang="zh-CN" sz="2400" b="1" dirty="0">
                <a:solidFill>
                  <a:srgbClr val="002060"/>
                </a:solidFill>
                <a:latin typeface="宋体" panose="02010600030101010101" pitchFamily="2" charset="-122"/>
                <a:ea typeface="宋体" panose="02010600030101010101" pitchFamily="2" charset="-122"/>
              </a:endParaRPr>
            </a:p>
          </p:txBody>
        </p:sp>
      </p:grpSp>
      <p:grpSp>
        <p:nvGrpSpPr>
          <p:cNvPr id="8" name="组合 7"/>
          <p:cNvGrpSpPr/>
          <p:nvPr/>
        </p:nvGrpSpPr>
        <p:grpSpPr>
          <a:xfrm>
            <a:off x="1245547" y="3311240"/>
            <a:ext cx="9317533" cy="1014730"/>
            <a:chOff x="1940" y="4684"/>
            <a:chExt cx="12837" cy="1598"/>
          </a:xfrm>
        </p:grpSpPr>
        <p:sp>
          <p:nvSpPr>
            <p:cNvPr id="18451" name="PA_椭圆 19"/>
            <p:cNvSpPr>
              <a:spLocks noChangeArrowheads="1"/>
            </p:cNvSpPr>
            <p:nvPr>
              <p:custDataLst>
                <p:tags r:id="rId5"/>
              </p:custDataLst>
            </p:nvPr>
          </p:nvSpPr>
          <p:spPr bwMode="auto">
            <a:xfrm>
              <a:off x="1940" y="4935"/>
              <a:ext cx="980" cy="984"/>
            </a:xfrm>
            <a:prstGeom prst="ellipse">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66" name="PA_矩形 34"/>
            <p:cNvSpPr>
              <a:spLocks noChangeArrowheads="1"/>
            </p:cNvSpPr>
            <p:nvPr>
              <p:custDataLst>
                <p:tags r:id="rId6"/>
              </p:custDataLst>
            </p:nvPr>
          </p:nvSpPr>
          <p:spPr bwMode="auto">
            <a:xfrm>
              <a:off x="3115" y="4684"/>
              <a:ext cx="11662"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1219200">
                <a:lnSpc>
                  <a:spcPct val="120000"/>
                </a:lnSpc>
                <a:spcBef>
                  <a:spcPts val="665"/>
                </a:spcBef>
                <a:buClrTx/>
                <a:buSzTx/>
                <a:buFontTx/>
              </a:pPr>
              <a:r>
                <a:rPr lang="zh-CN" altLang="en-US" sz="2800" b="1" dirty="0">
                  <a:solidFill>
                    <a:srgbClr val="002060"/>
                  </a:solidFill>
                </a:rPr>
                <a:t>消费者</a:t>
              </a:r>
              <a:endParaRPr lang="en-US" altLang="zh-CN" sz="2800" b="1" dirty="0">
                <a:solidFill>
                  <a:srgbClr val="002060"/>
                </a:solidFill>
              </a:endParaRPr>
            </a:p>
            <a:p>
              <a:pPr algn="just" defTabSz="1219200">
                <a:lnSpc>
                  <a:spcPct val="120000"/>
                </a:lnSpc>
                <a:spcBef>
                  <a:spcPts val="665"/>
                </a:spcBef>
                <a:buClrTx/>
                <a:buSzTx/>
                <a:buFontTx/>
              </a:pPr>
              <a:r>
                <a:rPr lang="zh-CN" altLang="en-US" sz="2400" dirty="0">
                  <a:solidFill>
                    <a:srgbClr val="002060"/>
                  </a:solidFill>
                </a:rPr>
                <a:t>消费者是指为了个人或家庭购买或使用产品和服务的社会成员</a:t>
              </a:r>
              <a:endParaRPr lang="zh-CN" altLang="en-US" sz="2400" dirty="0">
                <a:solidFill>
                  <a:srgbClr val="002060"/>
                </a:solidFill>
              </a:endParaRPr>
            </a:p>
          </p:txBody>
        </p:sp>
      </p:grpSp>
      <p:grpSp>
        <p:nvGrpSpPr>
          <p:cNvPr id="3" name="组合 2"/>
          <p:cNvGrpSpPr/>
          <p:nvPr/>
        </p:nvGrpSpPr>
        <p:grpSpPr>
          <a:xfrm>
            <a:off x="1231900" y="4673439"/>
            <a:ext cx="9822815" cy="1457960"/>
            <a:chOff x="1940" y="6461"/>
            <a:chExt cx="15469" cy="2296"/>
          </a:xfrm>
        </p:grpSpPr>
        <p:sp>
          <p:nvSpPr>
            <p:cNvPr id="18454" name="PA_椭圆 22"/>
            <p:cNvSpPr>
              <a:spLocks noChangeArrowheads="1"/>
            </p:cNvSpPr>
            <p:nvPr>
              <p:custDataLst>
                <p:tags r:id="rId7"/>
              </p:custDataLst>
            </p:nvPr>
          </p:nvSpPr>
          <p:spPr bwMode="auto">
            <a:xfrm>
              <a:off x="1940" y="6702"/>
              <a:ext cx="980" cy="984"/>
            </a:xfrm>
            <a:prstGeom prst="ellipse">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67" name="PA_矩形 35"/>
            <p:cNvSpPr>
              <a:spLocks noChangeArrowheads="1"/>
            </p:cNvSpPr>
            <p:nvPr>
              <p:custDataLst>
                <p:tags r:id="rId8"/>
              </p:custDataLst>
            </p:nvPr>
          </p:nvSpPr>
          <p:spPr bwMode="auto">
            <a:xfrm>
              <a:off x="3153" y="6461"/>
              <a:ext cx="14256"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1219200">
                <a:lnSpc>
                  <a:spcPct val="120000"/>
                </a:lnSpc>
                <a:spcBef>
                  <a:spcPts val="665"/>
                </a:spcBef>
              </a:pPr>
              <a:r>
                <a:rPr lang="zh-CN" altLang="en-US" sz="2800" b="1" dirty="0">
                  <a:solidFill>
                    <a:srgbClr val="002060"/>
                  </a:solidFill>
                </a:rPr>
                <a:t>消费者行为</a:t>
              </a:r>
              <a:endParaRPr lang="en-US" altLang="zh-CN" sz="2800" b="1" dirty="0">
                <a:solidFill>
                  <a:srgbClr val="002060"/>
                </a:solidFill>
              </a:endParaRPr>
            </a:p>
            <a:p>
              <a:pPr algn="just" defTabSz="1219200">
                <a:lnSpc>
                  <a:spcPct val="120000"/>
                </a:lnSpc>
                <a:spcBef>
                  <a:spcPts val="665"/>
                </a:spcBef>
              </a:pPr>
              <a:r>
                <a:rPr lang="zh-CN" altLang="en-US" sz="2400" dirty="0">
                  <a:solidFill>
                    <a:srgbClr val="002060"/>
                  </a:solidFill>
                </a:rPr>
                <a:t>消费者行为是指消费者为了满足需求而进行的产品或服务的选择、购买、使用、处置而发生的心理和行为活动</a:t>
              </a:r>
              <a:endParaRPr lang="zh-CN" altLang="en-US" sz="2400" dirty="0">
                <a:solidFill>
                  <a:srgbClr val="002060"/>
                </a:solidFill>
              </a:endParaRPr>
            </a:p>
          </p:txBody>
        </p:sp>
      </p:grpSp>
      <p:sp>
        <p:nvSpPr>
          <p:cNvPr id="21" name="文本框 20"/>
          <p:cNvSpPr txBox="1"/>
          <p:nvPr/>
        </p:nvSpPr>
        <p:spPr>
          <a:xfrm>
            <a:off x="1378424" y="1583142"/>
            <a:ext cx="598284" cy="535531"/>
          </a:xfrm>
          <a:prstGeom prst="rect">
            <a:avLst/>
          </a:prstGeom>
          <a:noFill/>
        </p:spPr>
        <p:txBody>
          <a:bodyPr wrap="square" rtlCol="0">
            <a:spAutoFit/>
          </a:bodyPr>
          <a:lstStyle/>
          <a:p>
            <a:pPr algn="ctr" defTabSz="1219200">
              <a:lnSpc>
                <a:spcPct val="120000"/>
              </a:lnSpc>
              <a:spcBef>
                <a:spcPts val="665"/>
              </a:spcBef>
              <a:buClrTx/>
              <a:buSzTx/>
              <a:buNone/>
            </a:pPr>
            <a:r>
              <a:rPr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endParaRPr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248713" y="4864584"/>
            <a:ext cx="632460" cy="534035"/>
          </a:xfrm>
          <a:prstGeom prst="rect">
            <a:avLst/>
          </a:prstGeom>
          <a:noFill/>
        </p:spPr>
        <p:txBody>
          <a:bodyPr wrap="square" rtlCol="0">
            <a:spAutoFit/>
          </a:bodyPr>
          <a:lstStyle/>
          <a:p>
            <a:pPr algn="ctr" defTabSz="1219200">
              <a:lnSpc>
                <a:spcPct val="120000"/>
              </a:lnSpc>
              <a:spcBef>
                <a:spcPts val="665"/>
              </a:spcBef>
              <a:buClrTx/>
              <a:buSzTx/>
              <a:buNone/>
            </a:pPr>
            <a:r>
              <a:rPr 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3</a:t>
            </a:r>
            <a:endParaRPr 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1248714" y="3502063"/>
            <a:ext cx="632460" cy="534035"/>
          </a:xfrm>
          <a:prstGeom prst="rect">
            <a:avLst/>
          </a:prstGeom>
          <a:noFill/>
        </p:spPr>
        <p:txBody>
          <a:bodyPr wrap="square" rtlCol="0">
            <a:spAutoFit/>
          </a:bodyPr>
          <a:lstStyle/>
          <a:p>
            <a:pPr algn="ctr" defTabSz="1219200">
              <a:lnSpc>
                <a:spcPct val="120000"/>
              </a:lnSpc>
              <a:spcBef>
                <a:spcPts val="665"/>
              </a:spcBef>
              <a:buClrTx/>
              <a:buSzTx/>
              <a:buNone/>
            </a:pPr>
            <a:r>
              <a:rPr 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endParaRPr lang="en-US"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12260" y="400543"/>
            <a:ext cx="2129049" cy="259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700" fill="hold">
                                          <p:stCondLst>
                                            <p:cond delay="0"/>
                                          </p:stCondLst>
                                        </p:cTn>
                                        <p:tgtEl>
                                          <p:spTgt spid="1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5"/>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to="" calcmode="lin" valueType="num">
                                      <p:cBhvr>
                                        <p:cTn id="13"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1"/>
          <p:cNvPicPr>
            <a:picLocks noChangeAspect="1"/>
          </p:cNvPicPr>
          <p:nvPr>
            <p:custDataLst>
              <p:tags r:id="rId1"/>
            </p:custDataLst>
          </p:nvPr>
        </p:nvPicPr>
        <p:blipFill>
          <a:blip r:embed="rId2"/>
          <a:stretch>
            <a:fillRect/>
          </a:stretch>
        </p:blipFill>
        <p:spPr>
          <a:xfrm>
            <a:off x="5159375" y="161925"/>
            <a:ext cx="6269990" cy="3500120"/>
          </a:xfrm>
          <a:prstGeom prst="rect">
            <a:avLst/>
          </a:prstGeom>
        </p:spPr>
      </p:pic>
      <p:pic>
        <p:nvPicPr>
          <p:cNvPr id="5" name="图片 4" descr="自行车"/>
          <p:cNvPicPr>
            <a:picLocks noChangeAspect="1"/>
          </p:cNvPicPr>
          <p:nvPr/>
        </p:nvPicPr>
        <p:blipFill>
          <a:blip r:embed="rId3"/>
          <a:stretch>
            <a:fillRect/>
          </a:stretch>
        </p:blipFill>
        <p:spPr>
          <a:xfrm>
            <a:off x="202565" y="93980"/>
            <a:ext cx="4686300" cy="3568700"/>
          </a:xfrm>
          <a:prstGeom prst="rect">
            <a:avLst/>
          </a:prstGeom>
        </p:spPr>
      </p:pic>
      <p:pic>
        <p:nvPicPr>
          <p:cNvPr id="6" name="图片 5" descr="汽车"/>
          <p:cNvPicPr>
            <a:picLocks noChangeAspect="1"/>
          </p:cNvPicPr>
          <p:nvPr/>
        </p:nvPicPr>
        <p:blipFill>
          <a:blip r:embed="rId4"/>
          <a:stretch>
            <a:fillRect/>
          </a:stretch>
        </p:blipFill>
        <p:spPr>
          <a:xfrm>
            <a:off x="121285" y="3983355"/>
            <a:ext cx="4686300" cy="2874645"/>
          </a:xfrm>
          <a:prstGeom prst="rect">
            <a:avLst/>
          </a:prstGeom>
        </p:spPr>
      </p:pic>
      <p:pic>
        <p:nvPicPr>
          <p:cNvPr id="7" name="图片 6" descr="新能源汽车2"/>
          <p:cNvPicPr>
            <a:picLocks noChangeAspect="1"/>
          </p:cNvPicPr>
          <p:nvPr/>
        </p:nvPicPr>
        <p:blipFill>
          <a:blip r:embed="rId5"/>
          <a:stretch>
            <a:fillRect/>
          </a:stretch>
        </p:blipFill>
        <p:spPr>
          <a:xfrm>
            <a:off x="5388610" y="3980180"/>
            <a:ext cx="6040755" cy="28778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19200" y="635000"/>
            <a:ext cx="9753600" cy="214312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消费者行为是动态的还是静态的？</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
            </p:custDataLst>
          </p:nvPr>
        </p:nvSpPr>
        <p:spPr>
          <a:xfrm>
            <a:off x="2438400" y="2785745"/>
            <a:ext cx="8534400" cy="642620"/>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动态</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
            </p:custDataLst>
          </p:nvPr>
        </p:nvSpPr>
        <p:spPr>
          <a:xfrm>
            <a:off x="2438400" y="3642995"/>
            <a:ext cx="8534400" cy="642620"/>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静态</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4"/>
            </p:custDataLst>
          </p:nvPr>
        </p:nvSpPr>
        <p:spPr>
          <a:xfrm>
            <a:off x="2438400" y="4500245"/>
            <a:ext cx="8534400" cy="642620"/>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不确定</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0" name="椭圆 9"/>
          <p:cNvSpPr>
            <a:spLocks noChangeAspect="1"/>
          </p:cNvSpPr>
          <p:nvPr>
            <p:custDataLst>
              <p:tags r:id="rId5"/>
            </p:custDataLst>
          </p:nvPr>
        </p:nvSpPr>
        <p:spPr>
          <a:xfrm>
            <a:off x="1571625" y="2849880"/>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indent="0" algn="ctr"/>
            <a:r>
              <a:rPr lang="zh-CN" altLang="en-US" sz="1600">
                <a:solidFill>
                  <a:srgbClr val="FFFFFF"/>
                </a:solidFill>
                <a:latin typeface="微软雅黑" panose="020B0503020204020204" pitchFamily="34" charset="-122"/>
                <a:ea typeface="微软雅黑" panose="020B0503020204020204" pitchFamily="34" charset="-122"/>
              </a:rPr>
              <a:t>A</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1" name="椭圆 10"/>
          <p:cNvSpPr>
            <a:spLocks noChangeAspect="1"/>
          </p:cNvSpPr>
          <p:nvPr>
            <p:custDataLst>
              <p:tags r:id="rId6"/>
            </p:custDataLst>
          </p:nvPr>
        </p:nvSpPr>
        <p:spPr>
          <a:xfrm>
            <a:off x="1571625" y="370713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indent="0" algn="ctr"/>
            <a:r>
              <a:rPr lang="zh-CN" altLang="en-US" sz="1600">
                <a:solidFill>
                  <a:srgbClr val="FFFFFF"/>
                </a:solidFill>
                <a:latin typeface="微软雅黑" panose="020B0503020204020204" pitchFamily="34" charset="-122"/>
                <a:ea typeface="微软雅黑" panose="020B0503020204020204" pitchFamily="34" charset="-122"/>
              </a:rPr>
              <a:t>B</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2" name="椭圆 11"/>
          <p:cNvSpPr>
            <a:spLocks noChangeAspect="1"/>
          </p:cNvSpPr>
          <p:nvPr>
            <p:custDataLst>
              <p:tags r:id="rId7"/>
            </p:custDataLst>
          </p:nvPr>
        </p:nvSpPr>
        <p:spPr>
          <a:xfrm>
            <a:off x="1571625" y="456438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indent="0" algn="ctr"/>
            <a:r>
              <a:rPr lang="zh-CN" altLang="en-US" sz="1600">
                <a:solidFill>
                  <a:srgbClr val="FFFFFF"/>
                </a:solidFill>
                <a:latin typeface="微软雅黑" panose="020B0503020204020204" pitchFamily="34" charset="-122"/>
                <a:ea typeface="微软雅黑" panose="020B0503020204020204" pitchFamily="34" charset="-122"/>
              </a:rPr>
              <a:t>C</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4" name="圆角矩形 13"/>
          <p:cNvSpPr/>
          <p:nvPr>
            <p:custDataLst>
              <p:tags r:id="rId8"/>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pitchFamily="34" charset="-122"/>
                <a:ea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19" name="组合 18"/>
          <p:cNvGrpSpPr/>
          <p:nvPr>
            <p:custDataLst>
              <p:tags r:id="rId9"/>
            </p:custDataLst>
          </p:nvPr>
        </p:nvGrpSpPr>
        <p:grpSpPr>
          <a:xfrm>
            <a:off x="0" y="0"/>
            <a:ext cx="12192000" cy="635000"/>
            <a:chOff x="0" y="0"/>
            <a:chExt cx="19200" cy="1000"/>
          </a:xfrm>
        </p:grpSpPr>
        <p:sp>
          <p:nvSpPr>
            <p:cNvPr id="15" name="TitleBackground"/>
            <p:cNvSpPr/>
            <p:nvPr>
              <p:custDataLst>
                <p:tags r:id="rId10"/>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ColorBlock"/>
            <p:cNvSpPr/>
            <p:nvPr>
              <p:custDataLst>
                <p:tags r:id="rId11"/>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TypeText"/>
            <p:cNvSpPr txBox="1"/>
            <p:nvPr>
              <p:custDataLst>
                <p:tags r:id="rId12"/>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单选题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8" name="TipText"/>
            <p:cNvSpPr txBox="1"/>
            <p:nvPr>
              <p:custDataLst>
                <p:tags r:id="rId13"/>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1分</a:t>
              </a:r>
              <a:endPar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4" name="图片 3" descr="tmp8E0F"/>
          <p:cNvPicPr>
            <a:picLocks noChangeAspect="1"/>
          </p:cNvPicPr>
          <p:nvPr>
            <p:custDataLst>
              <p:tags r:id="rId14"/>
            </p:custDataLst>
          </p:nvPr>
        </p:nvPicPr>
        <p:blipFill>
          <a:blip r:embed="rId15"/>
          <a:stretch>
            <a:fillRect/>
          </a:stretch>
        </p:blipFill>
        <p:spPr>
          <a:xfrm>
            <a:off x="10642600" y="63500"/>
            <a:ext cx="1422400" cy="508000"/>
          </a:xfrm>
          <a:prstGeom prst="rect">
            <a:avLst/>
          </a:prstGeom>
        </p:spPr>
      </p:pic>
    </p:spTree>
    <p:custDataLst>
      <p:tags r:id="rId1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15" descr="318740-130P60HZ091"/>
          <p:cNvSpPr>
            <a:spLocks noChangeArrowheads="1"/>
          </p:cNvSpPr>
          <p:nvPr>
            <p:custDataLst>
              <p:tags r:id="rId1"/>
            </p:custDataLst>
          </p:nvPr>
        </p:nvSpPr>
        <p:spPr bwMode="auto">
          <a:xfrm>
            <a:off x="1071349" y="1685250"/>
            <a:ext cx="1930400" cy="1937347"/>
          </a:xfrm>
          <a:prstGeom prst="rect">
            <a:avLst/>
          </a:prstGeom>
          <a:blipFill dpi="0" rotWithShape="1">
            <a:blip r:embed="rId2" cstate="screen"/>
            <a:srcRect/>
            <a:stretch>
              <a:fillRect/>
            </a:stretch>
          </a:blip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 name="PA_矩形 23" descr="201107060956141686"/>
          <p:cNvSpPr>
            <a:spLocks noChangeArrowheads="1"/>
          </p:cNvSpPr>
          <p:nvPr>
            <p:custDataLst>
              <p:tags r:id="rId3"/>
            </p:custDataLst>
          </p:nvPr>
        </p:nvSpPr>
        <p:spPr bwMode="auto">
          <a:xfrm>
            <a:off x="1034956" y="3827315"/>
            <a:ext cx="1930400" cy="1939465"/>
          </a:xfrm>
          <a:prstGeom prst="rect">
            <a:avLst/>
          </a:prstGeom>
          <a:blipFill dpi="0" rotWithShape="1">
            <a:blip r:embed="rId4" cstate="screen"/>
            <a:srcRect/>
            <a:stretch>
              <a:fillRect/>
            </a:stretch>
          </a:blip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2" name="TextBox 11"/>
          <p:cNvSpPr txBox="1"/>
          <p:nvPr/>
        </p:nvSpPr>
        <p:spPr>
          <a:xfrm>
            <a:off x="4107976" y="2088108"/>
            <a:ext cx="6196084" cy="2584450"/>
          </a:xfrm>
          <a:prstGeom prst="rect">
            <a:avLst/>
          </a:prstGeom>
          <a:solidFill>
            <a:schemeClr val="accent2">
              <a:lumMod val="40000"/>
              <a:lumOff val="60000"/>
            </a:schemeClr>
          </a:solidFill>
        </p:spPr>
        <p:txBody>
          <a:bodyPr wrap="square" rtlCol="0">
            <a:spAutoFit/>
          </a:bodyPr>
          <a:lstStyle/>
          <a:p>
            <a:r>
              <a:rPr lang="zh-CN" altLang="en-US" b="1" dirty="0"/>
              <a:t>讨论</a:t>
            </a:r>
            <a:endParaRPr lang="en-US" altLang="zh-CN" b="1" dirty="0"/>
          </a:p>
          <a:p>
            <a:endParaRPr lang="en-US" altLang="zh-CN" dirty="0"/>
          </a:p>
          <a:p>
            <a:r>
              <a:rPr lang="zh-CN" dirty="0"/>
              <a:t>改革开放40多年来，我国消费市场发生了巨大的变化：消费市场规模持续扩大，消费结构不断改善升级，网络消费等新兴业态方兴未艾。随着人们收入水平的不断提高以及消费观念的转变，消费从注重量的满足转向追求质的提升，网络消费、绿色消费、文化消费、旅游休闲消费、个性化消费等新型消费蓬勃发展，如何看待我国的消费升级？作为</a:t>
            </a:r>
            <a:r>
              <a:rPr lang="en-US" altLang="zh-CN" dirty="0"/>
              <a:t>00</a:t>
            </a:r>
            <a:r>
              <a:rPr lang="zh-CN" altLang="en-US" dirty="0"/>
              <a:t>后的未来的新生力量，应该怎么做？</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00" fill="hold">
                                          <p:stCondLst>
                                            <p:cond delay="0"/>
                                          </p:stCondLst>
                                        </p:cTn>
                                        <p:tgtEl>
                                          <p:spTgt spid="4"/>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to="" calcmode="lin" valueType="num">
                                      <p:cBhvr>
                                        <p:cTn id="13"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82856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defTabSz="1219200"/>
            <a:r>
              <a:rPr lang="zh-CN" altLang="en-US" sz="4000" dirty="0">
                <a:latin typeface="微软雅黑" panose="020B0503020204020204" pitchFamily="34" charset="-122"/>
                <a:ea typeface="微软雅黑" panose="020B0503020204020204" pitchFamily="34" charset="-122"/>
              </a:rPr>
              <a:t>二、</a:t>
            </a:r>
            <a:r>
              <a:rPr lang="zh-CN" altLang="en-US" sz="4000" b="1" dirty="0"/>
              <a:t>消费者行为学的主要内容</a:t>
            </a:r>
            <a:endParaRPr lang="zh-CN" altLang="en-US" sz="4000" b="1" dirty="0"/>
          </a:p>
          <a:p>
            <a:pPr defTabSz="1219200"/>
            <a:endParaRPr lang="zh-CN" altLang="en-US" sz="4000" b="1" dirty="0"/>
          </a:p>
        </p:txBody>
      </p:sp>
      <p:grpSp>
        <p:nvGrpSpPr>
          <p:cNvPr id="16" name="PA_组合 15"/>
          <p:cNvGrpSpPr/>
          <p:nvPr>
            <p:custDataLst>
              <p:tags r:id="rId2"/>
            </p:custDataLst>
          </p:nvPr>
        </p:nvGrpSpPr>
        <p:grpSpPr>
          <a:xfrm>
            <a:off x="504967" y="1093333"/>
            <a:ext cx="6682853" cy="4571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32" name="PA_椭圆 6"/>
          <p:cNvSpPr>
            <a:spLocks noChangeArrowheads="1"/>
          </p:cNvSpPr>
          <p:nvPr>
            <p:custDataLst>
              <p:tags r:id="rId3"/>
            </p:custDataLst>
          </p:nvPr>
        </p:nvSpPr>
        <p:spPr bwMode="auto">
          <a:xfrm>
            <a:off x="2058652" y="2661313"/>
            <a:ext cx="2554292" cy="2567277"/>
          </a:xfrm>
          <a:prstGeom prst="ellipse">
            <a:avLst/>
          </a:pr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3" name="PA_椭圆 7"/>
          <p:cNvSpPr>
            <a:spLocks noChangeArrowheads="1"/>
          </p:cNvSpPr>
          <p:nvPr>
            <p:custDataLst>
              <p:tags r:id="rId4"/>
            </p:custDataLst>
          </p:nvPr>
        </p:nvSpPr>
        <p:spPr bwMode="auto">
          <a:xfrm>
            <a:off x="4404361" y="2702257"/>
            <a:ext cx="2460464" cy="2526333"/>
          </a:xfrm>
          <a:prstGeom prst="ellipse">
            <a:avLst/>
          </a:pr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4" name="PA_椭圆 8"/>
          <p:cNvSpPr>
            <a:spLocks noChangeArrowheads="1"/>
          </p:cNvSpPr>
          <p:nvPr>
            <p:custDataLst>
              <p:tags r:id="rId5"/>
            </p:custDataLst>
          </p:nvPr>
        </p:nvSpPr>
        <p:spPr bwMode="auto">
          <a:xfrm>
            <a:off x="6805931" y="2756848"/>
            <a:ext cx="2570082" cy="2471742"/>
          </a:xfrm>
          <a:prstGeom prst="ellipse">
            <a:avLst/>
          </a:prstGeom>
          <a:solidFill>
            <a:schemeClr val="accent3"/>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6" name="PA_矩形 24"/>
          <p:cNvSpPr>
            <a:spLocks noChangeArrowheads="1"/>
          </p:cNvSpPr>
          <p:nvPr>
            <p:custDataLst>
              <p:tags r:id="rId6"/>
            </p:custDataLst>
          </p:nvPr>
        </p:nvSpPr>
        <p:spPr bwMode="auto">
          <a:xfrm>
            <a:off x="2512695" y="3843020"/>
            <a:ext cx="181737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心理因素</a:t>
            </a:r>
            <a:r>
              <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endPar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37" name="PA_矩形 24"/>
          <p:cNvSpPr>
            <a:spLocks noChangeArrowheads="1"/>
          </p:cNvSpPr>
          <p:nvPr>
            <p:custDataLst>
              <p:tags r:id="rId7"/>
            </p:custDataLst>
          </p:nvPr>
        </p:nvSpPr>
        <p:spPr bwMode="auto">
          <a:xfrm>
            <a:off x="2800350" y="2896235"/>
            <a:ext cx="124142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2800" b="1" dirty="0">
                <a:solidFill>
                  <a:srgbClr val="FFFFFF"/>
                </a:solidFill>
                <a:latin typeface="Calibri" panose="020F0502020204030204"/>
                <a:ea typeface="宋体" panose="02010600030101010101" pitchFamily="2" charset="-122"/>
              </a:rPr>
              <a:t>（一）</a:t>
            </a:r>
            <a:endParaRPr lang="en-US" altLang="zh-CN" sz="2800" b="1" dirty="0">
              <a:solidFill>
                <a:srgbClr val="FFFFFF"/>
              </a:solidFill>
              <a:latin typeface="Calibri" panose="020F0502020204030204"/>
              <a:ea typeface="宋体" panose="02010600030101010101" pitchFamily="2" charset="-122"/>
            </a:endParaRPr>
          </a:p>
        </p:txBody>
      </p:sp>
      <p:cxnSp>
        <p:nvCxnSpPr>
          <p:cNvPr id="38" name="PA_直接连接符 11"/>
          <p:cNvCxnSpPr/>
          <p:nvPr>
            <p:custDataLst>
              <p:tags r:id="rId8"/>
            </p:custDataLst>
          </p:nvPr>
        </p:nvCxnSpPr>
        <p:spPr>
          <a:xfrm>
            <a:off x="2585720" y="3696335"/>
            <a:ext cx="16725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PA_矩形 24"/>
          <p:cNvSpPr>
            <a:spLocks noChangeArrowheads="1"/>
          </p:cNvSpPr>
          <p:nvPr>
            <p:custDataLst>
              <p:tags r:id="rId9"/>
            </p:custDataLst>
          </p:nvPr>
        </p:nvSpPr>
        <p:spPr bwMode="auto">
          <a:xfrm>
            <a:off x="5073707" y="2936543"/>
            <a:ext cx="124142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2800" b="1" dirty="0">
                <a:solidFill>
                  <a:srgbClr val="FFFFFF"/>
                </a:solidFill>
                <a:latin typeface="Calibri" panose="020F0502020204030204"/>
                <a:ea typeface="宋体" panose="02010600030101010101" pitchFamily="2" charset="-122"/>
                <a:sym typeface="+mn-ea"/>
              </a:rPr>
              <a:t>（</a:t>
            </a:r>
            <a:r>
              <a:rPr lang="zh-CN" altLang="en-US" sz="2800" b="1" dirty="0">
                <a:solidFill>
                  <a:srgbClr val="FFFFFF"/>
                </a:solidFill>
                <a:latin typeface="Calibri" panose="020F0502020204030204"/>
                <a:ea typeface="宋体" panose="02010600030101010101" pitchFamily="2" charset="-122"/>
                <a:sym typeface="+mn-ea"/>
              </a:rPr>
              <a:t>二</a:t>
            </a:r>
            <a:r>
              <a:rPr lang="en-US" altLang="zh-CN" sz="2800" b="1" dirty="0">
                <a:solidFill>
                  <a:srgbClr val="FFFFFF"/>
                </a:solidFill>
                <a:latin typeface="Calibri" panose="020F0502020204030204"/>
                <a:ea typeface="宋体" panose="02010600030101010101" pitchFamily="2" charset="-122"/>
                <a:sym typeface="+mn-ea"/>
              </a:rPr>
              <a:t>）</a:t>
            </a:r>
            <a:endParaRPr lang="en-US" altLang="zh-CN" sz="2800" dirty="0">
              <a:solidFill>
                <a:srgbClr val="FFFFFF"/>
              </a:solidFill>
              <a:latin typeface="Calibri" panose="020F0502020204030204"/>
              <a:ea typeface="宋体" panose="02010600030101010101" pitchFamily="2" charset="-122"/>
            </a:endParaRPr>
          </a:p>
        </p:txBody>
      </p:sp>
      <p:cxnSp>
        <p:nvCxnSpPr>
          <p:cNvPr id="41" name="PA_直接连接符 14"/>
          <p:cNvCxnSpPr/>
          <p:nvPr>
            <p:custDataLst>
              <p:tags r:id="rId10"/>
            </p:custDataLst>
          </p:nvPr>
        </p:nvCxnSpPr>
        <p:spPr>
          <a:xfrm>
            <a:off x="4895897" y="3696335"/>
            <a:ext cx="16725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PA_直接连接符 17"/>
          <p:cNvCxnSpPr/>
          <p:nvPr>
            <p:custDataLst>
              <p:tags r:id="rId11"/>
            </p:custDataLst>
          </p:nvPr>
        </p:nvCxnSpPr>
        <p:spPr>
          <a:xfrm>
            <a:off x="7199715" y="3655391"/>
            <a:ext cx="16725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PA_矩形 24"/>
          <p:cNvSpPr>
            <a:spLocks noChangeArrowheads="1"/>
          </p:cNvSpPr>
          <p:nvPr>
            <p:custDataLst>
              <p:tags r:id="rId12"/>
            </p:custDataLst>
          </p:nvPr>
        </p:nvSpPr>
        <p:spPr bwMode="auto">
          <a:xfrm>
            <a:off x="4949825" y="3843020"/>
            <a:ext cx="181737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环境因素</a:t>
            </a:r>
            <a:r>
              <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endPar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9" name="PA_矩形 24"/>
          <p:cNvSpPr>
            <a:spLocks noChangeArrowheads="1"/>
          </p:cNvSpPr>
          <p:nvPr>
            <p:custDataLst>
              <p:tags r:id="rId13"/>
            </p:custDataLst>
          </p:nvPr>
        </p:nvSpPr>
        <p:spPr bwMode="auto">
          <a:xfrm>
            <a:off x="7256496" y="3843020"/>
            <a:ext cx="181737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营销因素</a:t>
            </a:r>
            <a:r>
              <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endParaRPr lang="en-US" altLang="zh-CN" sz="28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50" name="PA_矩形 24"/>
          <p:cNvSpPr>
            <a:spLocks noChangeArrowheads="1"/>
          </p:cNvSpPr>
          <p:nvPr>
            <p:custDataLst>
              <p:tags r:id="rId14"/>
            </p:custDataLst>
          </p:nvPr>
        </p:nvSpPr>
        <p:spPr bwMode="auto">
          <a:xfrm>
            <a:off x="7435603" y="2978122"/>
            <a:ext cx="124142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2800" b="1" dirty="0">
                <a:solidFill>
                  <a:srgbClr val="FFFFFF"/>
                </a:solidFill>
                <a:latin typeface="Calibri" panose="020F0502020204030204"/>
                <a:ea typeface="宋体" panose="02010600030101010101" pitchFamily="2" charset="-122"/>
                <a:sym typeface="+mn-ea"/>
              </a:rPr>
              <a:t>（</a:t>
            </a:r>
            <a:r>
              <a:rPr lang="zh-CN" altLang="en-US" sz="2800" b="1" dirty="0">
                <a:solidFill>
                  <a:srgbClr val="FFFFFF"/>
                </a:solidFill>
                <a:latin typeface="Calibri" panose="020F0502020204030204"/>
                <a:ea typeface="宋体" panose="02010600030101010101" pitchFamily="2" charset="-122"/>
                <a:sym typeface="+mn-ea"/>
              </a:rPr>
              <a:t>三</a:t>
            </a:r>
            <a:r>
              <a:rPr lang="en-US" altLang="zh-CN" sz="2800" b="1" dirty="0">
                <a:solidFill>
                  <a:srgbClr val="FFFFFF"/>
                </a:solidFill>
                <a:latin typeface="Calibri" panose="020F0502020204030204"/>
                <a:ea typeface="宋体" panose="02010600030101010101" pitchFamily="2" charset="-122"/>
                <a:sym typeface="+mn-ea"/>
              </a:rPr>
              <a:t>）</a:t>
            </a:r>
            <a:endParaRPr lang="en-US" altLang="zh-CN" sz="2800" dirty="0">
              <a:solidFill>
                <a:srgbClr val="FFFFFF"/>
              </a:solidFill>
              <a:latin typeface="Calibri" panose="020F0502020204030204"/>
              <a:ea typeface="宋体" panose="02010600030101010101" pitchFamily="2" charset="-122"/>
            </a:endParaRPr>
          </a:p>
        </p:txBody>
      </p:sp>
      <p:sp>
        <p:nvSpPr>
          <p:cNvPr id="21" name="TextBox 20"/>
          <p:cNvSpPr txBox="1"/>
          <p:nvPr/>
        </p:nvSpPr>
        <p:spPr>
          <a:xfrm>
            <a:off x="1173706" y="1405719"/>
            <a:ext cx="9430603" cy="923330"/>
          </a:xfrm>
          <a:prstGeom prst="rect">
            <a:avLst/>
          </a:prstGeom>
          <a:solidFill>
            <a:schemeClr val="accent1">
              <a:lumMod val="20000"/>
              <a:lumOff val="80000"/>
            </a:schemeClr>
          </a:solidFill>
        </p:spPr>
        <p:txBody>
          <a:bodyPr wrap="square" rtlCol="0">
            <a:spAutoFit/>
          </a:bodyPr>
          <a:lstStyle/>
          <a:p>
            <a:r>
              <a:rPr lang="zh-CN" altLang="en-US" b="1" dirty="0"/>
              <a:t>消费者行为学</a:t>
            </a:r>
            <a:r>
              <a:rPr lang="zh-CN" altLang="en-US" dirty="0"/>
              <a:t>是借鉴不同学科的研究方法，通过对消费者心理活动及其行为过程的观察、记录、分析和预测，探索和把握消费者行为的规律性，以便适应、引导、改善和优化消费者行为，为政府部门制定宏观政策、为企业制定营销策略提供依据的一门学科。</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700" fill="hold">
                                          <p:stCondLst>
                                            <p:cond delay="0"/>
                                          </p:stCondLst>
                                        </p:cTn>
                                        <p:tgtEl>
                                          <p:spTgt spid="1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5"/>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to="" calcmode="lin" valueType="num">
                                      <p:cBhvr>
                                        <p:cTn id="13"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33" grpId="0" animBg="1"/>
      <p:bldP spid="34" grpId="0" animBg="1"/>
      <p:bldP spid="36" grpId="0"/>
      <p:bldP spid="48" grpId="0"/>
      <p:bldP spid="49" grpId="0"/>
      <p:bldP spid="37" grpId="0"/>
      <p:bldP spid="40" grpId="0"/>
      <p:bldP spid="50"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27578" y="924093"/>
            <a:ext cx="6896803" cy="584775"/>
          </a:xfrm>
          <a:prstGeom prst="rect">
            <a:avLst/>
          </a:prstGeom>
          <a:solidFill>
            <a:schemeClr val="tx2">
              <a:lumMod val="20000"/>
              <a:lumOff val="80000"/>
            </a:schemeClr>
          </a:solidFill>
        </p:spPr>
        <p:txBody>
          <a:bodyPr wrap="square">
            <a:spAutoFit/>
          </a:bodyPr>
          <a:lstStyle/>
          <a:p>
            <a:r>
              <a:rPr lang="zh-CN" altLang="zh-CN" sz="3200" b="1" dirty="0"/>
              <a:t>（</a:t>
            </a:r>
            <a:r>
              <a:rPr lang="zh-CN" altLang="en-US" sz="3200" b="1" dirty="0"/>
              <a:t>一</a:t>
            </a:r>
            <a:r>
              <a:rPr lang="zh-CN" altLang="zh-CN" sz="3200" b="1" dirty="0"/>
              <a:t>）</a:t>
            </a:r>
            <a:r>
              <a:rPr lang="zh-CN" altLang="en-US" sz="3200" dirty="0"/>
              <a:t>影响消费者行为的心理因素</a:t>
            </a:r>
            <a:endParaRPr lang="zh-CN" altLang="en-US" sz="3200" b="1" dirty="0"/>
          </a:p>
        </p:txBody>
      </p:sp>
      <p:grpSp>
        <p:nvGrpSpPr>
          <p:cNvPr id="31" name="组合 30"/>
          <p:cNvGrpSpPr/>
          <p:nvPr/>
        </p:nvGrpSpPr>
        <p:grpSpPr>
          <a:xfrm>
            <a:off x="198120" y="2175510"/>
            <a:ext cx="11640185" cy="1454785"/>
            <a:chOff x="275" y="2815"/>
            <a:chExt cx="18331" cy="2291"/>
          </a:xfrm>
        </p:grpSpPr>
        <p:sp>
          <p:nvSpPr>
            <p:cNvPr id="3" name="PA_矩形 4"/>
            <p:cNvSpPr/>
            <p:nvPr>
              <p:custDataLst>
                <p:tags r:id="rId1"/>
              </p:custDataLst>
            </p:nvPr>
          </p:nvSpPr>
          <p:spPr>
            <a:xfrm>
              <a:off x="275" y="28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心理活动过程</a:t>
              </a:r>
              <a:endParaRPr lang="zh-CN" altLang="en-US" sz="3600" b="1" dirty="0">
                <a:solidFill>
                  <a:srgbClr val="FFFFFF"/>
                </a:solidFill>
                <a:latin typeface="Calibri" panose="020F0502020204030204"/>
                <a:ea typeface="宋体" panose="02010600030101010101" pitchFamily="2" charset="-122"/>
              </a:endParaRPr>
            </a:p>
          </p:txBody>
        </p:sp>
        <p:sp>
          <p:nvSpPr>
            <p:cNvPr id="4" name="PA_矩形 5"/>
            <p:cNvSpPr/>
            <p:nvPr>
              <p:custDataLst>
                <p:tags r:id="rId2"/>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PA_矩形 24"/>
            <p:cNvSpPr>
              <a:spLocks noChangeArrowheads="1"/>
            </p:cNvSpPr>
            <p:nvPr>
              <p:custDataLst>
                <p:tags r:id="rId3"/>
              </p:custDataLst>
            </p:nvPr>
          </p:nvSpPr>
          <p:spPr bwMode="auto">
            <a:xfrm>
              <a:off x="4109" y="3282"/>
              <a:ext cx="1449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消费者心理活动发生、发展和完成的过程，包括认识过程、情感过程和意志过程。</a:t>
              </a:r>
              <a:endParaRPr lang="zh-CN" altLang="en-US" sz="2800" b="1" dirty="0"/>
            </a:p>
          </p:txBody>
        </p:sp>
      </p:grpSp>
      <p:grpSp>
        <p:nvGrpSpPr>
          <p:cNvPr id="33" name="组合 32"/>
          <p:cNvGrpSpPr/>
          <p:nvPr/>
        </p:nvGrpSpPr>
        <p:grpSpPr>
          <a:xfrm>
            <a:off x="196215" y="5336540"/>
            <a:ext cx="11643360" cy="1454785"/>
            <a:chOff x="309" y="8403"/>
            <a:chExt cx="18336" cy="2291"/>
          </a:xfrm>
        </p:grpSpPr>
        <p:sp>
          <p:nvSpPr>
            <p:cNvPr id="2" name="PA_矩形 4"/>
            <p:cNvSpPr/>
            <p:nvPr>
              <p:custDataLst>
                <p:tags r:id="rId4"/>
              </p:custDataLst>
            </p:nvPr>
          </p:nvSpPr>
          <p:spPr>
            <a:xfrm>
              <a:off x="309" y="8403"/>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rPr>
                <a:t>个体心理倾向</a:t>
              </a:r>
              <a:endParaRPr lang="zh-CN" altLang="en-US" sz="3600" b="1" dirty="0">
                <a:solidFill>
                  <a:srgbClr val="FFFFFF"/>
                </a:solidFill>
              </a:endParaRPr>
            </a:p>
          </p:txBody>
        </p:sp>
        <p:sp>
          <p:nvSpPr>
            <p:cNvPr id="24" name="PA_矩形 5"/>
            <p:cNvSpPr/>
            <p:nvPr>
              <p:custDataLst>
                <p:tags r:id="rId5"/>
              </p:custDataLst>
            </p:nvPr>
          </p:nvSpPr>
          <p:spPr>
            <a:xfrm>
              <a:off x="4109" y="8403"/>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5" name="PA_矩形 24"/>
            <p:cNvSpPr>
              <a:spLocks noChangeArrowheads="1"/>
            </p:cNvSpPr>
            <p:nvPr>
              <p:custDataLst>
                <p:tags r:id="rId6"/>
              </p:custDataLst>
            </p:nvPr>
          </p:nvSpPr>
          <p:spPr bwMode="auto">
            <a:xfrm>
              <a:off x="4143" y="8650"/>
              <a:ext cx="1413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b="1" dirty="0"/>
                <a:t>推动消费者进行活动的</a:t>
              </a:r>
              <a:r>
                <a:rPr lang="en-US" altLang="en-US" sz="2800" b="1" dirty="0" err="1">
                  <a:hlinkClick r:id="rId7"/>
                </a:rPr>
                <a:t>动力系统</a:t>
              </a:r>
              <a:r>
                <a:rPr lang="zh-CN" altLang="en-US" sz="2800" b="1" dirty="0"/>
                <a:t>，决定着消费者对客观世界认识和态度的选择和趋向。</a:t>
              </a:r>
              <a:endParaRPr lang="zh-CN" altLang="en-US" sz="2800" b="1" dirty="0"/>
            </a:p>
          </p:txBody>
        </p:sp>
      </p:grpSp>
      <p:grpSp>
        <p:nvGrpSpPr>
          <p:cNvPr id="5" name="组合 4"/>
          <p:cNvGrpSpPr/>
          <p:nvPr/>
        </p:nvGrpSpPr>
        <p:grpSpPr>
          <a:xfrm>
            <a:off x="196215" y="3756025"/>
            <a:ext cx="11643360" cy="1454150"/>
            <a:chOff x="309" y="5915"/>
            <a:chExt cx="18336" cy="2290"/>
          </a:xfrm>
        </p:grpSpPr>
        <p:sp>
          <p:nvSpPr>
            <p:cNvPr id="28" name="PA_矩形 4"/>
            <p:cNvSpPr/>
            <p:nvPr>
              <p:custDataLst>
                <p:tags r:id="rId8"/>
              </p:custDataLst>
            </p:nvPr>
          </p:nvSpPr>
          <p:spPr>
            <a:xfrm>
              <a:off x="309" y="59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sym typeface="+mn-ea"/>
                </a:rPr>
                <a:t>个性心理特征</a:t>
              </a:r>
              <a:endParaRPr lang="zh-CN" altLang="en-US" sz="3600" b="1" dirty="0">
                <a:solidFill>
                  <a:srgbClr val="FFFFFF"/>
                </a:solidFill>
              </a:endParaRPr>
            </a:p>
          </p:txBody>
        </p:sp>
        <p:sp>
          <p:nvSpPr>
            <p:cNvPr id="29" name="PA_矩形 5"/>
            <p:cNvSpPr/>
            <p:nvPr>
              <p:custDataLst>
                <p:tags r:id="rId9"/>
              </p:custDataLst>
            </p:nvPr>
          </p:nvSpPr>
          <p:spPr>
            <a:xfrm>
              <a:off x="4109" y="59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10"/>
              </p:custDataLst>
            </p:nvPr>
          </p:nvSpPr>
          <p:spPr bwMode="auto">
            <a:xfrm>
              <a:off x="4165" y="6349"/>
              <a:ext cx="14224"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sym typeface="+mn-ea"/>
                </a:rPr>
                <a:t>消费者在社会条件的制约和影响下，通过自己的活动而表现出的、稳定的心理现象。</a:t>
              </a:r>
              <a:endParaRPr lang="zh-CN" altLang="en-US" sz="2800" b="1" dirty="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23113" y="749525"/>
            <a:ext cx="6760325" cy="584775"/>
          </a:xfrm>
          <a:prstGeom prst="rect">
            <a:avLst/>
          </a:prstGeom>
          <a:solidFill>
            <a:schemeClr val="accent1">
              <a:lumMod val="20000"/>
              <a:lumOff val="80000"/>
            </a:schemeClr>
          </a:solidFill>
        </p:spPr>
        <p:txBody>
          <a:bodyPr wrap="square">
            <a:spAutoFit/>
          </a:bodyPr>
          <a:lstStyle/>
          <a:p>
            <a:r>
              <a:rPr lang="zh-CN" altLang="zh-CN" sz="3200" b="1" dirty="0"/>
              <a:t>（</a:t>
            </a:r>
            <a:r>
              <a:rPr lang="zh-CN" altLang="en-US" sz="3200" b="1" dirty="0"/>
              <a:t>二</a:t>
            </a:r>
            <a:r>
              <a:rPr lang="zh-CN" altLang="zh-CN" sz="3200" b="1" dirty="0"/>
              <a:t>）</a:t>
            </a:r>
            <a:r>
              <a:rPr lang="zh-CN" altLang="en-US" sz="3200" dirty="0"/>
              <a:t>影响消费者行为的环境因素</a:t>
            </a:r>
            <a:endParaRPr lang="zh-CN" altLang="en-US" sz="3200" b="1" dirty="0"/>
          </a:p>
        </p:txBody>
      </p:sp>
      <p:grpSp>
        <p:nvGrpSpPr>
          <p:cNvPr id="12" name="组合 11"/>
          <p:cNvGrpSpPr/>
          <p:nvPr/>
        </p:nvGrpSpPr>
        <p:grpSpPr>
          <a:xfrm>
            <a:off x="268605" y="2046605"/>
            <a:ext cx="11654155" cy="3035300"/>
            <a:chOff x="204" y="4254"/>
            <a:chExt cx="18353" cy="4780"/>
          </a:xfrm>
        </p:grpSpPr>
        <p:grpSp>
          <p:nvGrpSpPr>
            <p:cNvPr id="31" name="组合 30"/>
            <p:cNvGrpSpPr/>
            <p:nvPr/>
          </p:nvGrpSpPr>
          <p:grpSpPr>
            <a:xfrm>
              <a:off x="207" y="4254"/>
              <a:ext cx="18350" cy="2291"/>
              <a:chOff x="275" y="2815"/>
              <a:chExt cx="18350" cy="2291"/>
            </a:xfrm>
          </p:grpSpPr>
          <p:sp>
            <p:nvSpPr>
              <p:cNvPr id="3" name="PA_矩形 4"/>
              <p:cNvSpPr/>
              <p:nvPr>
                <p:custDataLst>
                  <p:tags r:id="rId1"/>
                </p:custDataLst>
              </p:nvPr>
            </p:nvSpPr>
            <p:spPr>
              <a:xfrm>
                <a:off x="275" y="28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经济、文化因素</a:t>
                </a:r>
                <a:endParaRPr lang="zh-CN" altLang="en-US" sz="3600" b="1" dirty="0">
                  <a:solidFill>
                    <a:srgbClr val="FFFFFF"/>
                  </a:solidFill>
                  <a:latin typeface="Calibri" panose="020F0502020204030204"/>
                  <a:ea typeface="宋体" panose="02010600030101010101" pitchFamily="2" charset="-122"/>
                </a:endParaRPr>
              </a:p>
            </p:txBody>
          </p:sp>
          <p:sp>
            <p:nvSpPr>
              <p:cNvPr id="4" name="PA_矩形 5"/>
              <p:cNvSpPr/>
              <p:nvPr>
                <p:custDataLst>
                  <p:tags r:id="rId2"/>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PA_矩形 24"/>
              <p:cNvSpPr>
                <a:spLocks noChangeArrowheads="1"/>
              </p:cNvSpPr>
              <p:nvPr>
                <p:custDataLst>
                  <p:tags r:id="rId3"/>
                </p:custDataLst>
              </p:nvPr>
            </p:nvSpPr>
            <p:spPr bwMode="auto">
              <a:xfrm>
                <a:off x="4128" y="2944"/>
                <a:ext cx="14497"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购买力、消费水平和消费结构受到个人经济状况和社会经济发展水平的制约；文化因素影响着消费者的价值观念、生活方式和消费习惯。</a:t>
                </a:r>
                <a:endParaRPr lang="zh-CN" altLang="en-US" sz="2800" b="1" dirty="0"/>
              </a:p>
            </p:txBody>
          </p:sp>
        </p:grpSp>
        <p:grpSp>
          <p:nvGrpSpPr>
            <p:cNvPr id="2" name="组合 1"/>
            <p:cNvGrpSpPr/>
            <p:nvPr/>
          </p:nvGrpSpPr>
          <p:grpSpPr>
            <a:xfrm>
              <a:off x="204" y="6743"/>
              <a:ext cx="18336" cy="2291"/>
              <a:chOff x="309" y="5915"/>
              <a:chExt cx="18336" cy="2291"/>
            </a:xfrm>
          </p:grpSpPr>
          <p:sp>
            <p:nvSpPr>
              <p:cNvPr id="28" name="PA_矩形 4"/>
              <p:cNvSpPr/>
              <p:nvPr>
                <p:custDataLst>
                  <p:tags r:id="rId4"/>
                </p:custDataLst>
              </p:nvPr>
            </p:nvSpPr>
            <p:spPr>
              <a:xfrm>
                <a:off x="309" y="59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sym typeface="+mn-ea"/>
                  </a:rPr>
                  <a:t>社会因素的影响</a:t>
                </a:r>
                <a:endParaRPr lang="zh-CN" altLang="en-US" sz="3600" b="1" dirty="0">
                  <a:solidFill>
                    <a:srgbClr val="FFFFFF"/>
                  </a:solidFill>
                  <a:latin typeface="Calibri" panose="020F0502020204030204"/>
                  <a:ea typeface="宋体" panose="02010600030101010101" pitchFamily="2" charset="-122"/>
                  <a:sym typeface="+mn-ea"/>
                </a:endParaRPr>
              </a:p>
            </p:txBody>
          </p:sp>
          <p:sp>
            <p:nvSpPr>
              <p:cNvPr id="29" name="PA_矩形 5"/>
              <p:cNvSpPr/>
              <p:nvPr>
                <p:custDataLst>
                  <p:tags r:id="rId5"/>
                </p:custDataLst>
              </p:nvPr>
            </p:nvSpPr>
            <p:spPr>
              <a:xfrm>
                <a:off x="4109" y="59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6"/>
                </p:custDataLst>
              </p:nvPr>
            </p:nvSpPr>
            <p:spPr bwMode="auto">
              <a:xfrm>
                <a:off x="4165" y="6349"/>
                <a:ext cx="14224"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sym typeface="+mn-ea"/>
                  </a:rPr>
                  <a:t>社会角色、社会阶层、参照群体、家庭等社会因素影响着消费者的消费习惯、消费方式和消费层次。</a:t>
                </a:r>
                <a:endParaRPr lang="zh-CN" altLang="en-US" sz="2800" b="1" dirty="0"/>
              </a:p>
            </p:txBody>
          </p:sp>
        </p:grpSp>
      </p:grpSp>
      <p:sp>
        <p:nvSpPr>
          <p:cNvPr id="23" name="PA_矩形 5"/>
          <p:cNvSpPr/>
          <p:nvPr>
            <p:custDataLst>
              <p:tags r:id="rId7"/>
            </p:custDataLst>
          </p:nvPr>
        </p:nvSpPr>
        <p:spPr>
          <a:xfrm>
            <a:off x="268605" y="5382895"/>
            <a:ext cx="11628755" cy="1073785"/>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4" name="PA_矩形 24"/>
          <p:cNvSpPr>
            <a:spLocks noChangeArrowheads="1"/>
          </p:cNvSpPr>
          <p:nvPr>
            <p:custDataLst>
              <p:tags r:id="rId8"/>
            </p:custDataLst>
          </p:nvPr>
        </p:nvSpPr>
        <p:spPr bwMode="auto">
          <a:xfrm>
            <a:off x="270510" y="5434330"/>
            <a:ext cx="116268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r>
              <a:rPr lang="zh-CN" altLang="en-US" sz="2400" b="1" dirty="0"/>
              <a:t>注意：消费者所处的自然环境、地域条件、气候特征、资源状况等也</a:t>
            </a:r>
            <a:r>
              <a:rPr lang="zh-CN" altLang="en-US" sz="2400" dirty="0"/>
              <a:t>对消费者行为</a:t>
            </a:r>
            <a:r>
              <a:rPr lang="zh-CN" altLang="en-US" sz="2400" b="1" dirty="0"/>
              <a:t>具有明显的影响</a:t>
            </a:r>
            <a:r>
              <a:rPr lang="zh-CN" altLang="en-US" sz="2800" b="1" dirty="0"/>
              <a:t>。</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to="" calcmode="lin" valueType="num">
                                      <p:cBhvr>
                                        <p:cTn id="7" dur="700" fill="hold">
                                          <p:stCondLst>
                                            <p:cond delay="0"/>
                                          </p:stCondLst>
                                        </p:cTn>
                                        <p:tgtEl>
                                          <p:spTgt spid="23"/>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3"/>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3"/>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3"/>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54875" y="1281788"/>
            <a:ext cx="7415418" cy="584775"/>
          </a:xfrm>
          <a:prstGeom prst="rect">
            <a:avLst/>
          </a:prstGeom>
          <a:solidFill>
            <a:schemeClr val="accent1">
              <a:lumMod val="20000"/>
              <a:lumOff val="80000"/>
            </a:schemeClr>
          </a:solidFill>
        </p:spPr>
        <p:txBody>
          <a:bodyPr wrap="square">
            <a:spAutoFit/>
          </a:bodyPr>
          <a:lstStyle/>
          <a:p>
            <a:r>
              <a:rPr lang="zh-CN" altLang="zh-CN" sz="3200" b="1" dirty="0"/>
              <a:t>（三）</a:t>
            </a:r>
            <a:r>
              <a:rPr lang="zh-CN" altLang="en-US" sz="3200" dirty="0"/>
              <a:t>影响消费者行为的营销因素</a:t>
            </a:r>
            <a:endParaRPr lang="zh-CN" altLang="en-US" sz="3200" b="1" dirty="0"/>
          </a:p>
        </p:txBody>
      </p:sp>
      <p:grpSp>
        <p:nvGrpSpPr>
          <p:cNvPr id="12" name="组合 11"/>
          <p:cNvGrpSpPr/>
          <p:nvPr/>
        </p:nvGrpSpPr>
        <p:grpSpPr>
          <a:xfrm>
            <a:off x="270510" y="2478405"/>
            <a:ext cx="11652250" cy="3606800"/>
            <a:chOff x="207" y="4254"/>
            <a:chExt cx="18350" cy="5680"/>
          </a:xfrm>
        </p:grpSpPr>
        <p:grpSp>
          <p:nvGrpSpPr>
            <p:cNvPr id="31" name="组合 30"/>
            <p:cNvGrpSpPr/>
            <p:nvPr/>
          </p:nvGrpSpPr>
          <p:grpSpPr>
            <a:xfrm>
              <a:off x="207" y="4254"/>
              <a:ext cx="18350" cy="2291"/>
              <a:chOff x="275" y="2815"/>
              <a:chExt cx="18350" cy="2291"/>
            </a:xfrm>
          </p:grpSpPr>
          <p:sp>
            <p:nvSpPr>
              <p:cNvPr id="3" name="PA_矩形 4"/>
              <p:cNvSpPr/>
              <p:nvPr>
                <p:custDataLst>
                  <p:tags r:id="rId1"/>
                </p:custDataLst>
              </p:nvPr>
            </p:nvSpPr>
            <p:spPr>
              <a:xfrm>
                <a:off x="275" y="28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营销因素</a:t>
                </a:r>
                <a:endParaRPr lang="zh-CN" altLang="en-US" sz="3600" b="1" dirty="0">
                  <a:solidFill>
                    <a:srgbClr val="FFFFFF"/>
                  </a:solidFill>
                  <a:latin typeface="Calibri" panose="020F0502020204030204"/>
                  <a:ea typeface="宋体" panose="02010600030101010101" pitchFamily="2" charset="-122"/>
                </a:endParaRPr>
              </a:p>
            </p:txBody>
          </p:sp>
          <p:sp>
            <p:nvSpPr>
              <p:cNvPr id="4" name="PA_矩形 5"/>
              <p:cNvSpPr/>
              <p:nvPr>
                <p:custDataLst>
                  <p:tags r:id="rId2"/>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PA_矩形 24"/>
              <p:cNvSpPr>
                <a:spLocks noChangeArrowheads="1"/>
              </p:cNvSpPr>
              <p:nvPr>
                <p:custDataLst>
                  <p:tags r:id="rId3"/>
                </p:custDataLst>
              </p:nvPr>
            </p:nvSpPr>
            <p:spPr bwMode="auto">
              <a:xfrm>
                <a:off x="4128" y="3282"/>
                <a:ext cx="1449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企业在产品、价格、销售场景、沟通传播、销售服务等方面采取的措施和策略。</a:t>
                </a:r>
                <a:endParaRPr lang="zh-CN" altLang="en-US" sz="2800" b="1" dirty="0"/>
              </a:p>
            </p:txBody>
          </p:sp>
        </p:grpSp>
        <p:sp>
          <p:nvSpPr>
            <p:cNvPr id="30" name="PA_矩形 24"/>
            <p:cNvSpPr>
              <a:spLocks noChangeArrowheads="1"/>
            </p:cNvSpPr>
            <p:nvPr>
              <p:custDataLst>
                <p:tags r:id="rId4"/>
              </p:custDataLst>
            </p:nvPr>
          </p:nvSpPr>
          <p:spPr bwMode="auto">
            <a:xfrm>
              <a:off x="2005" y="7898"/>
              <a:ext cx="14224" cy="2036"/>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dirty="0"/>
                <a:t>总结：研究以上因素不仅可以了解不同因素对消费者行为的影响，也可以了解消费者行为和各个因素之间相互影响、相互制约的关系，从而达到更好地满足消费者需求的目的</a:t>
              </a:r>
              <a:endParaRPr lang="zh-CN" altLang="en-US" sz="2800" b="1" dirty="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PA_组合 6151"/>
          <p:cNvGrpSpPr/>
          <p:nvPr>
            <p:custDataLst>
              <p:tags r:id="rId1"/>
            </p:custDataLst>
          </p:nvPr>
        </p:nvGrpSpPr>
        <p:grpSpPr>
          <a:xfrm>
            <a:off x="2010833" y="264256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6151" name="PA_组合 6150"/>
          <p:cNvGrpSpPr/>
          <p:nvPr>
            <p:custDataLst>
              <p:tags r:id="rId2"/>
            </p:custDataLst>
          </p:nvPr>
        </p:nvGrpSpPr>
        <p:grpSpPr>
          <a:xfrm>
            <a:off x="1483786" y="2396960"/>
            <a:ext cx="1830916" cy="154776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7" name="PA_矩形 24"/>
          <p:cNvSpPr>
            <a:spLocks noChangeArrowheads="1"/>
          </p:cNvSpPr>
          <p:nvPr>
            <p:custDataLst>
              <p:tags r:id="rId4"/>
            </p:custDataLst>
          </p:nvPr>
        </p:nvSpPr>
        <p:spPr bwMode="auto">
          <a:xfrm>
            <a:off x="6177549" y="2820483"/>
            <a:ext cx="59329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消费者行为学的产生和发展阶段</a:t>
            </a:r>
            <a:endParaRPr lang="zh-CN" altLang="en-US" sz="3200" dirty="0"/>
          </a:p>
        </p:txBody>
      </p:sp>
      <p:sp>
        <p:nvSpPr>
          <p:cNvPr id="6153" name="PA_椭圆 6152"/>
          <p:cNvSpPr/>
          <p:nvPr>
            <p:custDataLst>
              <p:tags r:id="rId5"/>
            </p:custDataLst>
          </p:nvPr>
        </p:nvSpPr>
        <p:spPr>
          <a:xfrm>
            <a:off x="5360065" y="2689150"/>
            <a:ext cx="672075" cy="6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一</a:t>
            </a:r>
            <a:endParaRPr lang="zh-CN" altLang="en-US" sz="2400" dirty="0">
              <a:solidFill>
                <a:srgbClr val="FFFFFF"/>
              </a:solidFill>
              <a:latin typeface="Calibri" panose="020F0502020204030204"/>
              <a:ea typeface="宋体" panose="02010600030101010101" pitchFamily="2" charset="-122"/>
            </a:endParaRPr>
          </a:p>
        </p:txBody>
      </p:sp>
      <p:sp>
        <p:nvSpPr>
          <p:cNvPr id="52" name="PA_椭圆 51"/>
          <p:cNvSpPr/>
          <p:nvPr>
            <p:custDataLst>
              <p:tags r:id="rId6"/>
            </p:custDataLst>
          </p:nvPr>
        </p:nvSpPr>
        <p:spPr>
          <a:xfrm>
            <a:off x="5360065" y="4433132"/>
            <a:ext cx="672075" cy="672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二</a:t>
            </a:r>
            <a:endParaRPr lang="zh-CN" altLang="en-US" sz="2400" dirty="0">
              <a:solidFill>
                <a:srgbClr val="FFFFFF"/>
              </a:solidFill>
              <a:latin typeface="Calibri" panose="020F0502020204030204"/>
              <a:ea typeface="宋体" panose="02010600030101010101" pitchFamily="2" charset="-122"/>
            </a:endParaRPr>
          </a:p>
        </p:txBody>
      </p:sp>
      <p:sp>
        <p:nvSpPr>
          <p:cNvPr id="36" name="PA_矩形 38"/>
          <p:cNvSpPr/>
          <p:nvPr>
            <p:custDataLst>
              <p:tags r:id="rId7"/>
            </p:custDataLst>
          </p:nvPr>
        </p:nvSpPr>
        <p:spPr>
          <a:xfrm>
            <a:off x="1710055" y="695325"/>
            <a:ext cx="8771890" cy="706755"/>
          </a:xfrm>
          <a:prstGeom prst="rect">
            <a:avLst/>
          </a:prstGeom>
        </p:spPr>
        <p:txBody>
          <a:bodyPr wrap="square">
            <a:spAutoFit/>
          </a:bodyPr>
          <a:lstStyle/>
          <a:p>
            <a:pPr algn="ctr" defTabSz="1219200"/>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第二节  </a:t>
            </a:r>
            <a:r>
              <a:rPr lang="en-US" altLang="zh-CN"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 </a:t>
            </a:r>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消费者行为学的产生和发展</a:t>
            </a:r>
            <a:endPar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endParaRPr>
          </a:p>
        </p:txBody>
      </p:sp>
      <p:grpSp>
        <p:nvGrpSpPr>
          <p:cNvPr id="38" name="PA_组合 46"/>
          <p:cNvGrpSpPr/>
          <p:nvPr>
            <p:custDataLst>
              <p:tags r:id="rId8"/>
            </p:custDataLst>
          </p:nvPr>
        </p:nvGrpSpPr>
        <p:grpSpPr>
          <a:xfrm>
            <a:off x="0" y="1649790"/>
            <a:ext cx="12192000" cy="72008"/>
            <a:chOff x="2190216" y="0"/>
            <a:chExt cx="7128792" cy="108012"/>
          </a:xfrm>
        </p:grpSpPr>
        <p:sp>
          <p:nvSpPr>
            <p:cNvPr id="39" name="矩形 38"/>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0" name="矩形 39"/>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1" name="矩形 40"/>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矩形 42"/>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4" name="矩形 43"/>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矩形 44"/>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48" name="PA_矩形 24"/>
          <p:cNvSpPr>
            <a:spLocks noChangeArrowheads="1"/>
          </p:cNvSpPr>
          <p:nvPr>
            <p:custDataLst>
              <p:tags r:id="rId9"/>
            </p:custDataLst>
          </p:nvPr>
        </p:nvSpPr>
        <p:spPr bwMode="auto">
          <a:xfrm>
            <a:off x="6457179" y="4443725"/>
            <a:ext cx="477092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数字化消费者行为的兴起</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to="" calcmode="lin" valueType="num">
                                      <p:cBhvr>
                                        <p:cTn id="7" dur="700" fill="hold">
                                          <p:stCondLst>
                                            <p:cond delay="0"/>
                                          </p:stCondLst>
                                        </p:cTn>
                                        <p:tgtEl>
                                          <p:spTgt spid="615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615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615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615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6151"/>
                                        </p:tgtEl>
                                        <p:attrNameLst>
                                          <p:attrName>style.visibility</p:attrName>
                                        </p:attrNameLst>
                                      </p:cBhvr>
                                      <p:to>
                                        <p:strVal val="visible"/>
                                      </p:to>
                                    </p:set>
                                    <p:anim to="" calcmode="lin" valueType="num">
                                      <p:cBhvr>
                                        <p:cTn id="13" dur="700" fill="hold">
                                          <p:stCondLst>
                                            <p:cond delay="0"/>
                                          </p:stCondLst>
                                        </p:cTn>
                                        <p:tgtEl>
                                          <p:spTgt spid="615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615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615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6151"/>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2"/>
                                        </p:tgtEl>
                                        <p:attrNameLst>
                                          <p:attrName>style.visibility</p:attrName>
                                        </p:attrNameLst>
                                      </p:cBhvr>
                                      <p:to>
                                        <p:strVal val="visible"/>
                                      </p:to>
                                    </p:set>
                                    <p:anim to="" calcmode="lin" valueType="num">
                                      <p:cBhvr>
                                        <p:cTn id="1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to="" calcmode="lin" valueType="num">
                                      <p:cBhvr>
                                        <p:cTn id="25"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153"/>
                                        </p:tgtEl>
                                        <p:attrNameLst>
                                          <p:attrName>style.visibility</p:attrName>
                                        </p:attrNameLst>
                                      </p:cBhvr>
                                      <p:to>
                                        <p:strVal val="visible"/>
                                      </p:to>
                                    </p:set>
                                    <p:anim to="" calcmode="lin" valueType="num">
                                      <p:cBhvr>
                                        <p:cTn id="31" dur="700" fill="hold">
                                          <p:stCondLst>
                                            <p:cond delay="0"/>
                                          </p:stCondLst>
                                        </p:cTn>
                                        <p:tgtEl>
                                          <p:spTgt spid="6153"/>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6153"/>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6153"/>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6153"/>
                                        </p:tgtEl>
                                        <p:attrNameLst>
                                          <p:attrName>ppt_w</p:attrName>
                                        </p:attrNameLst>
                                      </p:cBhvr>
                                      <p:tavLst>
                                        <p:tav tm="0" fmla="#ppt_w-(-#ppt_w)*((1.5-1.5*$)^2-(1.5-1.5*$)^3)">
                                          <p:val>
                                            <p:fltVal val="0"/>
                                          </p:val>
                                        </p:tav>
                                        <p:tav tm="100000">
                                          <p:val>
                                            <p:fltVal val="1"/>
                                          </p:val>
                                        </p:tav>
                                      </p:tavLst>
                                    </p:anim>
                                  </p:childTnLst>
                                </p:cTn>
                              </p:par>
                              <p:par>
                                <p:cTn id="35" presetID="0" presetClass="entr" presetSubtype="0" fill="hold" grpId="0" nodeType="withEffect">
                                  <p:stCondLst>
                                    <p:cond delay="0"/>
                                  </p:stCondLst>
                                  <p:iterate type="lt">
                                    <p:tmPct val="10000"/>
                                  </p:iterate>
                                  <p:childTnLst>
                                    <p:set>
                                      <p:cBhvr>
                                        <p:cTn id="36" dur="1" fill="hold">
                                          <p:stCondLst>
                                            <p:cond delay="0"/>
                                          </p:stCondLst>
                                        </p:cTn>
                                        <p:tgtEl>
                                          <p:spTgt spid="52"/>
                                        </p:tgtEl>
                                        <p:attrNameLst>
                                          <p:attrName>style.visibility</p:attrName>
                                        </p:attrNameLst>
                                      </p:cBhvr>
                                      <p:to>
                                        <p:strVal val="visible"/>
                                      </p:to>
                                    </p:set>
                                    <p:anim to="" calcmode="lin" valueType="num">
                                      <p:cBhvr>
                                        <p:cTn id="37" dur="700" fill="hold">
                                          <p:stCondLst>
                                            <p:cond delay="0"/>
                                          </p:stCondLst>
                                        </p:cTn>
                                        <p:tgtEl>
                                          <p:spTgt spid="52"/>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52"/>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52"/>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52"/>
                                        </p:tgtEl>
                                        <p:attrNameLst>
                                          <p:attrName>ppt_w</p:attrName>
                                        </p:attrNameLst>
                                      </p:cBhvr>
                                      <p:tavLst>
                                        <p:tav tm="0" fmla="#ppt_w-(-#ppt_w)*((1.5-1.5*$)^2-(1.5-1.5*$)^3)">
                                          <p:val>
                                            <p:fltVal val="0"/>
                                          </p:val>
                                        </p:tav>
                                        <p:tav tm="100000">
                                          <p:val>
                                            <p:fltVal val="1"/>
                                          </p:val>
                                        </p:tav>
                                      </p:tavLst>
                                    </p:anim>
                                  </p:childTnLst>
                                </p:cTn>
                              </p:par>
                              <p:par>
                                <p:cTn id="41" presetID="0" presetClass="entr" presetSubtype="0" fill="hold" grpId="0" nodeType="withEffect">
                                  <p:stCondLst>
                                    <p:cond delay="0"/>
                                  </p:stCondLst>
                                  <p:iterate type="lt">
                                    <p:tmPct val="10000"/>
                                  </p:iterate>
                                  <p:childTnLst>
                                    <p:set>
                                      <p:cBhvr>
                                        <p:cTn id="42" dur="1" fill="hold">
                                          <p:stCondLst>
                                            <p:cond delay="0"/>
                                          </p:stCondLst>
                                        </p:cTn>
                                        <p:tgtEl>
                                          <p:spTgt spid="36"/>
                                        </p:tgtEl>
                                        <p:attrNameLst>
                                          <p:attrName>style.visibility</p:attrName>
                                        </p:attrNameLst>
                                      </p:cBhvr>
                                      <p:to>
                                        <p:strVal val="visible"/>
                                      </p:to>
                                    </p:set>
                                    <p:anim to="" calcmode="lin" valueType="num">
                                      <p:cBhvr>
                                        <p:cTn id="43"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47" presetID="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to="" calcmode="lin" valueType="num">
                                      <p:cBhvr>
                                        <p:cTn id="49"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par>
                                <p:cTn id="53" presetID="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to="" calcmode="lin" valueType="num">
                                      <p:cBhvr>
                                        <p:cTn id="55"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56"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57"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58"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p:bldP spid="6153" grpId="0" animBg="1"/>
      <p:bldP spid="52" grpId="0" animBg="1" autoUpdateAnimBg="0"/>
      <p:bldP spid="36"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19200" y="635000"/>
            <a:ext cx="9753600" cy="214312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你觉得对于社会经济来说，消费和生产哪个更重要？</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custDataLst>
              <p:tags r:id="rId2"/>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pitchFamily="34" charset="-122"/>
                <a:ea typeface="微软雅黑" panose="020B0503020204020204" pitchFamily="34" charset="-122"/>
              </a:rPr>
              <a:t>作答</a:t>
            </a: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9" name="组合 8"/>
          <p:cNvGrpSpPr/>
          <p:nvPr>
            <p:custDataLst>
              <p:tags r:id="rId3"/>
            </p:custDataLst>
          </p:nvPr>
        </p:nvGrpSpPr>
        <p:grpSpPr>
          <a:xfrm>
            <a:off x="0" y="0"/>
            <a:ext cx="12192000" cy="635000"/>
            <a:chOff x="0" y="0"/>
            <a:chExt cx="19200" cy="1000"/>
          </a:xfrm>
        </p:grpSpPr>
        <p:sp>
          <p:nvSpPr>
            <p:cNvPr id="5" name="TitleBackground"/>
            <p:cNvSpPr/>
            <p:nvPr>
              <p:custDataLst>
                <p:tags r:id="rId4"/>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ColorBlock"/>
            <p:cNvSpPr/>
            <p:nvPr>
              <p:custDataLst>
                <p:tags r:id="rId5"/>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ypeText"/>
            <p:cNvSpPr txBox="1"/>
            <p:nvPr>
              <p:custDataLst>
                <p:tags r:id="rId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主观题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8" name="TipText"/>
            <p:cNvSpPr txBox="1"/>
            <p:nvPr>
              <p:custDataLst>
                <p:tags r:id="rId7"/>
              </p:custDataLst>
            </p:nvPr>
          </p:nvSpPr>
          <p:spPr>
            <a:xfrm>
              <a:off x="2248" y="172"/>
              <a:ext cx="3600" cy="800"/>
            </a:xfrm>
            <a:prstGeom prst="rect">
              <a:avLst/>
            </a:prstGeom>
            <a:noFill/>
          </p:spPr>
          <p:txBody>
            <a:bodyPr wrap="none" rtlCol="0" anchor="ctr" anchorCtr="0">
              <a:noAutofit/>
            </a:bodyPr>
            <a:p>
              <a:pPr lvl="0" algn="l">
                <a:buNone/>
              </a:pPr>
              <a:r>
                <a:rPr lang="en-US" altLang="zh-CN"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10分</a:t>
              </a:r>
              <a:endParaRPr lang="en-US" altLang="zh-CN"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 name="图片 1" descr="tmp8E0F"/>
          <p:cNvPicPr>
            <a:picLocks noChangeAspect="1"/>
          </p:cNvPicPr>
          <p:nvPr>
            <p:custDataLst>
              <p:tags r:id="rId8"/>
            </p:custDataLst>
          </p:nvPr>
        </p:nvPicPr>
        <p:blipFill>
          <a:blip r:embed="rId9"/>
          <a:stretch>
            <a:fillRect/>
          </a:stretch>
        </p:blipFill>
        <p:spPr>
          <a:xfrm>
            <a:off x="10642600" y="63500"/>
            <a:ext cx="1422400" cy="508000"/>
          </a:xfrm>
          <a:prstGeom prst="rect">
            <a:avLst/>
          </a:prstGeom>
        </p:spPr>
      </p:pic>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 name="组合 17"/>
          <p:cNvGrpSpPr/>
          <p:nvPr>
            <p:custDataLst>
              <p:tags r:id="rId1"/>
            </p:custDataLst>
          </p:nvPr>
        </p:nvGrpSpPr>
        <p:grpSpPr>
          <a:xfrm>
            <a:off x="285438" y="247650"/>
            <a:ext cx="3222615" cy="2124075"/>
            <a:chOff x="1304924" y="3171825"/>
            <a:chExt cx="2647951" cy="1745305"/>
          </a:xfrm>
        </p:grpSpPr>
        <p:cxnSp>
          <p:nvCxnSpPr>
            <p:cNvPr id="9" name="直接连接符 8"/>
            <p:cNvCxnSpPr/>
            <p:nvPr>
              <p:custDataLst>
                <p:tags r:id="rId2"/>
              </p:custDataLst>
            </p:nvPr>
          </p:nvCxnSpPr>
          <p:spPr>
            <a:xfrm>
              <a:off x="1390650" y="4791075"/>
              <a:ext cx="1866900" cy="0"/>
            </a:xfrm>
            <a:prstGeom prst="line">
              <a:avLst/>
            </a:prstGeom>
            <a:noFill/>
            <a:ln w="6350" cap="flat" cmpd="sng" algn="ctr">
              <a:solidFill>
                <a:srgbClr val="52C2A5"/>
              </a:solidFill>
              <a:prstDash val="solid"/>
              <a:miter lim="800000"/>
            </a:ln>
            <a:effectLst/>
          </p:spPr>
        </p:cxnSp>
        <p:cxnSp>
          <p:nvCxnSpPr>
            <p:cNvPr id="10" name="直接连接符 9"/>
            <p:cNvCxnSpPr/>
            <p:nvPr>
              <p:custDataLst>
                <p:tags r:id="rId3"/>
              </p:custDataLst>
            </p:nvPr>
          </p:nvCxnSpPr>
          <p:spPr>
            <a:xfrm>
              <a:off x="1304924" y="4907605"/>
              <a:ext cx="2505076" cy="0"/>
            </a:xfrm>
            <a:prstGeom prst="line">
              <a:avLst/>
            </a:prstGeom>
            <a:noFill/>
            <a:ln w="6350" cap="flat" cmpd="sng" algn="ctr">
              <a:solidFill>
                <a:srgbClr val="52C2A5"/>
              </a:solidFill>
              <a:prstDash val="solid"/>
              <a:miter lim="800000"/>
              <a:tailEnd type="oval"/>
            </a:ln>
            <a:effectLst/>
          </p:spPr>
        </p:cxnSp>
        <p:sp>
          <p:nvSpPr>
            <p:cNvPr id="7" name="任意多边形 6"/>
            <p:cNvSpPr/>
            <p:nvPr>
              <p:custDataLst>
                <p:tags r:id="rId4"/>
              </p:custDataLst>
            </p:nvPr>
          </p:nvSpPr>
          <p:spPr>
            <a:xfrm>
              <a:off x="1304924" y="3171825"/>
              <a:ext cx="2647951" cy="174530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70CFE2"/>
            </a:solidFill>
            <a:ln w="12700" cap="flat" cmpd="sng" algn="ctr">
              <a:noFill/>
              <a:prstDash val="solid"/>
              <a:miter lim="800000"/>
            </a:ln>
            <a:effectLst/>
          </p:spPr>
          <p:txBody>
            <a:bodyPr bIns="504000" rtlCol="0" anchor="ctr">
              <a:normAutofit/>
            </a:bodyPr>
            <a:p>
              <a:pPr algn="ctr" fontAlgn="auto">
                <a:lnSpc>
                  <a:spcPct val="120000"/>
                </a:lnSpc>
              </a:pPr>
              <a:endParaRPr lang="zh-CN" altLang="en-US" dirty="0">
                <a:solidFill>
                  <a:srgbClr val="FFFFFF"/>
                </a:solidFill>
              </a:endParaRPr>
            </a:p>
          </p:txBody>
        </p:sp>
      </p:grpSp>
      <p:sp>
        <p:nvSpPr>
          <p:cNvPr id="4" name="文本框 3"/>
          <p:cNvSpPr txBox="1"/>
          <p:nvPr>
            <p:custDataLst>
              <p:tags r:id="rId5"/>
            </p:custDataLst>
          </p:nvPr>
        </p:nvSpPr>
        <p:spPr>
          <a:xfrm>
            <a:off x="285438" y="247650"/>
            <a:ext cx="3222615" cy="1647287"/>
          </a:xfrm>
          <a:prstGeom prst="rect">
            <a:avLst/>
          </a:prstGeom>
          <a:noFill/>
        </p:spPr>
        <p:txBody>
          <a:bodyPr wrap="square" rtlCol="0" anchor="ctr" anchorCtr="0">
            <a:normAutofit/>
          </a:bodyPr>
          <a:p>
            <a:pPr algn="ctr" fontAlgn="auto">
              <a:lnSpc>
                <a:spcPct val="120000"/>
              </a:lnSpc>
            </a:pPr>
            <a:r>
              <a:rPr lang="zh-CN" altLang="en-US" sz="2400" b="1" spc="150">
                <a:solidFill>
                  <a:srgbClr val="FFFFFF"/>
                </a:solidFill>
                <a:latin typeface="微软雅黑" panose="020B0503020204020204" pitchFamily="34" charset="-122"/>
                <a:ea typeface="微软雅黑" panose="020B0503020204020204" pitchFamily="34" charset="-122"/>
              </a:rPr>
              <a:t>知识回顾</a:t>
            </a:r>
            <a:endParaRPr lang="zh-CN" altLang="en-US" sz="2400" b="1" spc="15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6"/>
            </p:custDataLst>
          </p:nvPr>
        </p:nvSpPr>
        <p:spPr>
          <a:xfrm>
            <a:off x="199" y="3045054"/>
            <a:ext cx="6762352" cy="646331"/>
          </a:xfrm>
          <a:prstGeom prst="rect">
            <a:avLst/>
          </a:prstGeom>
          <a:noFill/>
        </p:spPr>
        <p:txBody>
          <a:bodyPr wrap="square" rtlCol="0" anchor="ctr">
            <a:normAutofit/>
          </a:bodyPr>
          <a:p>
            <a:pPr algn="ctr" fontAlgn="auto">
              <a:lnSpc>
                <a:spcPct val="120000"/>
              </a:lnSpc>
            </a:pPr>
            <a:r>
              <a:rPr lang="zh-CN" altLang="en-US" sz="2400" b="1" spc="300">
                <a:latin typeface="微软雅黑" panose="020B0503020204020204" pitchFamily="34" charset="-122"/>
                <a:ea typeface="微软雅黑" panose="020B0503020204020204" pitchFamily="34" charset="-122"/>
              </a:rPr>
              <a:t>市场营销观念的演变过程？</a:t>
            </a:r>
            <a:endParaRPr lang="zh-CN" altLang="en-US" sz="2400" b="1" spc="300">
              <a:latin typeface="微软雅黑" panose="020B0503020204020204" pitchFamily="34" charset="-122"/>
              <a:ea typeface="微软雅黑" panose="020B0503020204020204" pitchFamily="34" charset="-122"/>
            </a:endParaRPr>
          </a:p>
        </p:txBody>
      </p:sp>
      <p:pic>
        <p:nvPicPr>
          <p:cNvPr id="2" name="图片 1" descr="营销观念"/>
          <p:cNvPicPr>
            <a:picLocks noChangeAspect="1"/>
          </p:cNvPicPr>
          <p:nvPr/>
        </p:nvPicPr>
        <p:blipFill>
          <a:blip r:embed="rId7"/>
          <a:stretch>
            <a:fillRect/>
          </a:stretch>
        </p:blipFill>
        <p:spPr>
          <a:xfrm>
            <a:off x="5631180" y="942340"/>
            <a:ext cx="6337300" cy="485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896441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defTabSz="1219200"/>
            <a:r>
              <a:rPr lang="zh-CN" altLang="en-US" sz="4000" dirty="0">
                <a:latin typeface="微软雅黑" panose="020B0503020204020204" pitchFamily="34" charset="-122"/>
                <a:ea typeface="微软雅黑" panose="020B0503020204020204" pitchFamily="34" charset="-122"/>
                <a:sym typeface="+mn-ea"/>
              </a:rPr>
              <a:t>一、</a:t>
            </a:r>
            <a:r>
              <a:rPr lang="zh-CN" altLang="en-US" sz="4000" b="1" dirty="0"/>
              <a:t>消费者行为学的产生和发展阶段</a:t>
            </a:r>
            <a:endParaRPr lang="zh-CN" altLang="en-US" sz="4000" b="1" dirty="0"/>
          </a:p>
          <a:p>
            <a:pPr defTabSz="1219200"/>
            <a:endParaRPr lang="en-US" altLang="zh-CN" sz="4000" dirty="0">
              <a:latin typeface="微软雅黑" panose="020B0503020204020204" pitchFamily="34" charset="-122"/>
              <a:ea typeface="微软雅黑" panose="020B0503020204020204" pitchFamily="34" charset="-122"/>
            </a:endParaRPr>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31" name="组合 30"/>
          <p:cNvGrpSpPr/>
          <p:nvPr/>
        </p:nvGrpSpPr>
        <p:grpSpPr>
          <a:xfrm>
            <a:off x="2672715" y="1621155"/>
            <a:ext cx="9243695" cy="1454785"/>
            <a:chOff x="4049" y="2815"/>
            <a:chExt cx="14557" cy="2291"/>
          </a:xfrm>
        </p:grpSpPr>
        <p:sp>
          <p:nvSpPr>
            <p:cNvPr id="4" name="PA_矩形 5"/>
            <p:cNvSpPr/>
            <p:nvPr>
              <p:custDataLst>
                <p:tags r:id="rId3"/>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PA_矩形 24"/>
            <p:cNvSpPr>
              <a:spLocks noChangeArrowheads="1"/>
            </p:cNvSpPr>
            <p:nvPr>
              <p:custDataLst>
                <p:tags r:id="rId4"/>
              </p:custDataLst>
            </p:nvPr>
          </p:nvSpPr>
          <p:spPr bwMode="auto">
            <a:xfrm>
              <a:off x="4109" y="3282"/>
              <a:ext cx="1449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经济和技术发展比较落后，社会产品供不应求，企业认为无须在消费者身上花太多心思。</a:t>
              </a:r>
              <a:endParaRPr lang="zh-CN" altLang="en-US" sz="2800" b="1" dirty="0"/>
            </a:p>
          </p:txBody>
        </p:sp>
      </p:grpSp>
      <p:sp>
        <p:nvSpPr>
          <p:cNvPr id="2" name="PA_矩形 4"/>
          <p:cNvSpPr/>
          <p:nvPr>
            <p:custDataLst>
              <p:tags r:id="rId5"/>
            </p:custDataLst>
          </p:nvPr>
        </p:nvSpPr>
        <p:spPr>
          <a:xfrm>
            <a:off x="350520" y="3302635"/>
            <a:ext cx="2282190" cy="1454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rPr>
              <a:t>产生背景</a:t>
            </a:r>
            <a:endParaRPr lang="zh-CN" altLang="en-US" sz="3600" b="1" dirty="0">
              <a:solidFill>
                <a:srgbClr val="FFFFFF"/>
              </a:solidFill>
            </a:endParaRPr>
          </a:p>
        </p:txBody>
      </p:sp>
      <p:grpSp>
        <p:nvGrpSpPr>
          <p:cNvPr id="5" name="组合 4"/>
          <p:cNvGrpSpPr/>
          <p:nvPr/>
        </p:nvGrpSpPr>
        <p:grpSpPr>
          <a:xfrm>
            <a:off x="2698750" y="3201670"/>
            <a:ext cx="9230360" cy="1454785"/>
            <a:chOff x="4109" y="5915"/>
            <a:chExt cx="14536" cy="2291"/>
          </a:xfrm>
        </p:grpSpPr>
        <p:sp>
          <p:nvSpPr>
            <p:cNvPr id="29" name="PA_矩形 5"/>
            <p:cNvSpPr/>
            <p:nvPr>
              <p:custDataLst>
                <p:tags r:id="rId6"/>
              </p:custDataLst>
            </p:nvPr>
          </p:nvSpPr>
          <p:spPr>
            <a:xfrm>
              <a:off x="4109" y="59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7"/>
              </p:custDataLst>
            </p:nvPr>
          </p:nvSpPr>
          <p:spPr bwMode="auto">
            <a:xfrm>
              <a:off x="4128" y="6043"/>
              <a:ext cx="14224"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sym typeface="+mn-ea"/>
                </a:rPr>
                <a:t>生产技术水平不断提高、劳动生产率大幅提高、交通和传播工具的发展，使市场规模扩大，产品增多，产品销售成了事关企业存亡的大事。</a:t>
              </a:r>
              <a:endParaRPr lang="zh-CN" altLang="en-US" sz="2800" b="1" dirty="0"/>
            </a:p>
          </p:txBody>
        </p:sp>
      </p:grpSp>
      <p:sp>
        <p:nvSpPr>
          <p:cNvPr id="3" name="PA_矩形 5"/>
          <p:cNvSpPr/>
          <p:nvPr>
            <p:custDataLst>
              <p:tags r:id="rId8"/>
            </p:custDataLst>
          </p:nvPr>
        </p:nvSpPr>
        <p:spPr>
          <a:xfrm>
            <a:off x="2710815" y="4782185"/>
            <a:ext cx="9230360" cy="145478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defTabSz="1219200"/>
            <a:r>
              <a:rPr lang="zh-CN" altLang="en-US" sz="2800" b="1" dirty="0">
                <a:solidFill>
                  <a:schemeClr val="tx1"/>
                </a:solidFill>
                <a:sym typeface="+mn-ea"/>
              </a:rPr>
              <a:t>科学技术日新月异，劳动生产率迅速提高，消费者市场就像一只“看不见的手”，掌握着企业的生死大权，消费者受到企业前所未有的重视。</a:t>
            </a:r>
            <a:endParaRPr lang="zh-CN" altLang="en-US" sz="2800" b="1" dirty="0">
              <a:solidFill>
                <a:schemeClr val="tx1"/>
              </a:solidFill>
              <a:latin typeface="Calibri" panose="020F0502020204030204"/>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700" fill="hold">
                                          <p:stCondLst>
                                            <p:cond delay="0"/>
                                          </p:stCondLst>
                                        </p:cTn>
                                        <p:tgtEl>
                                          <p:spTgt spid="1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5"/>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to="" calcmode="lin" valueType="num">
                                      <p:cBhvr>
                                        <p:cTn id="13"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A_组合 15"/>
          <p:cNvGrpSpPr/>
          <p:nvPr>
            <p:custDataLst>
              <p:tags r:id="rId1"/>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31" name="组合 30"/>
          <p:cNvGrpSpPr/>
          <p:nvPr/>
        </p:nvGrpSpPr>
        <p:grpSpPr>
          <a:xfrm>
            <a:off x="276225" y="1621155"/>
            <a:ext cx="11640185" cy="1454785"/>
            <a:chOff x="275" y="2815"/>
            <a:chExt cx="18331" cy="2291"/>
          </a:xfrm>
        </p:grpSpPr>
        <p:sp>
          <p:nvSpPr>
            <p:cNvPr id="3" name="PA_矩形 4"/>
            <p:cNvSpPr/>
            <p:nvPr>
              <p:custDataLst>
                <p:tags r:id="rId2"/>
              </p:custDataLst>
            </p:nvPr>
          </p:nvSpPr>
          <p:spPr>
            <a:xfrm>
              <a:off x="275" y="28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rPr>
                <a:t>萌芽与初创</a:t>
              </a:r>
              <a:endParaRPr lang="zh-CN" altLang="en-US" sz="2400" b="1" dirty="0">
                <a:solidFill>
                  <a:srgbClr val="FFFFFF"/>
                </a:solidFill>
                <a:latin typeface="Calibri" panose="020F0502020204030204"/>
                <a:ea typeface="宋体" panose="02010600030101010101" pitchFamily="2" charset="-122"/>
              </a:endParaRPr>
            </a:p>
          </p:txBody>
        </p:sp>
        <p:sp>
          <p:nvSpPr>
            <p:cNvPr id="4" name="PA_矩形 5"/>
            <p:cNvSpPr/>
            <p:nvPr>
              <p:custDataLst>
                <p:tags r:id="rId3"/>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PA_矩形 24"/>
            <p:cNvSpPr>
              <a:spLocks noChangeArrowheads="1"/>
            </p:cNvSpPr>
            <p:nvPr>
              <p:custDataLst>
                <p:tags r:id="rId4"/>
              </p:custDataLst>
            </p:nvPr>
          </p:nvSpPr>
          <p:spPr bwMode="auto">
            <a:xfrm>
              <a:off x="4109" y="3282"/>
              <a:ext cx="1449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19世纪末到20世纪30年代，消费者心理与行为的理论开始出现。</a:t>
              </a:r>
              <a:endParaRPr lang="zh-CN" altLang="en-US" sz="2800" b="1" dirty="0"/>
            </a:p>
          </p:txBody>
        </p:sp>
      </p:grpSp>
      <p:grpSp>
        <p:nvGrpSpPr>
          <p:cNvPr id="5" name="组合 4"/>
          <p:cNvGrpSpPr/>
          <p:nvPr/>
        </p:nvGrpSpPr>
        <p:grpSpPr>
          <a:xfrm>
            <a:off x="285750" y="3201670"/>
            <a:ext cx="11643360" cy="1454785"/>
            <a:chOff x="309" y="5915"/>
            <a:chExt cx="18336" cy="2291"/>
          </a:xfrm>
        </p:grpSpPr>
        <p:sp>
          <p:nvSpPr>
            <p:cNvPr id="28" name="PA_矩形 4"/>
            <p:cNvSpPr/>
            <p:nvPr>
              <p:custDataLst>
                <p:tags r:id="rId5"/>
              </p:custDataLst>
            </p:nvPr>
          </p:nvSpPr>
          <p:spPr>
            <a:xfrm>
              <a:off x="309" y="59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sym typeface="+mn-ea"/>
                </a:rPr>
                <a:t>应用与发展</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29" name="PA_矩形 5"/>
            <p:cNvSpPr/>
            <p:nvPr>
              <p:custDataLst>
                <p:tags r:id="rId6"/>
              </p:custDataLst>
            </p:nvPr>
          </p:nvSpPr>
          <p:spPr>
            <a:xfrm>
              <a:off x="4109" y="59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7"/>
              </p:custDataLst>
            </p:nvPr>
          </p:nvSpPr>
          <p:spPr bwMode="auto">
            <a:xfrm>
              <a:off x="4128" y="6043"/>
              <a:ext cx="14224"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800" b="1" dirty="0"/>
                <a:t>20</a:t>
              </a:r>
              <a:r>
                <a:rPr lang="zh-CN" altLang="zh-CN" sz="2800" b="1" dirty="0"/>
                <a:t>世纪</a:t>
              </a:r>
              <a:r>
                <a:rPr lang="en-US" altLang="zh-CN" sz="2800" b="1" dirty="0"/>
                <a:t>30</a:t>
              </a:r>
              <a:r>
                <a:rPr lang="zh-CN" altLang="zh-CN" sz="2800" b="1" dirty="0"/>
                <a:t>年代到</a:t>
              </a:r>
              <a:r>
                <a:rPr lang="en-US" altLang="zh-CN" sz="2800" b="1" dirty="0"/>
                <a:t>60</a:t>
              </a:r>
              <a:r>
                <a:rPr lang="zh-CN" altLang="zh-CN" sz="2800" b="1" dirty="0"/>
                <a:t>年代末</a:t>
              </a:r>
              <a:r>
                <a:rPr lang="zh-CN" altLang="en-US" sz="2800" b="1" dirty="0">
                  <a:sym typeface="+mn-ea"/>
                </a:rPr>
                <a:t>，进行了消费者在购买商品的活动中所表现的品牌忠诚性的研究、参照群体对消费者影响、消费中的风险知觉等研究。</a:t>
              </a:r>
              <a:endParaRPr lang="zh-CN" altLang="en-US" sz="2800" b="1" dirty="0"/>
            </a:p>
          </p:txBody>
        </p:sp>
      </p:grpSp>
      <p:grpSp>
        <p:nvGrpSpPr>
          <p:cNvPr id="6" name="组合 5"/>
          <p:cNvGrpSpPr/>
          <p:nvPr/>
        </p:nvGrpSpPr>
        <p:grpSpPr>
          <a:xfrm>
            <a:off x="274320" y="4781550"/>
            <a:ext cx="11654790" cy="1920875"/>
            <a:chOff x="432" y="7530"/>
            <a:chExt cx="18354" cy="3025"/>
          </a:xfrm>
        </p:grpSpPr>
        <p:sp>
          <p:nvSpPr>
            <p:cNvPr id="7" name="PA_矩形 4"/>
            <p:cNvSpPr/>
            <p:nvPr>
              <p:custDataLst>
                <p:tags r:id="rId8"/>
              </p:custDataLst>
            </p:nvPr>
          </p:nvSpPr>
          <p:spPr>
            <a:xfrm>
              <a:off x="432" y="7531"/>
              <a:ext cx="3594" cy="3024"/>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rPr>
                <a:t>变革与创新</a:t>
              </a:r>
              <a:endParaRPr lang="zh-CN" altLang="en-US" sz="2400" b="1" dirty="0">
                <a:solidFill>
                  <a:srgbClr val="FFFFFF"/>
                </a:solidFill>
              </a:endParaRPr>
            </a:p>
          </p:txBody>
        </p:sp>
        <p:sp>
          <p:nvSpPr>
            <p:cNvPr id="9" name="PA_矩形 5"/>
            <p:cNvSpPr/>
            <p:nvPr>
              <p:custDataLst>
                <p:tags r:id="rId9"/>
              </p:custDataLst>
            </p:nvPr>
          </p:nvSpPr>
          <p:spPr>
            <a:xfrm>
              <a:off x="4250" y="7530"/>
              <a:ext cx="14536" cy="3025"/>
            </a:xfrm>
            <a:prstGeom prst="rect">
              <a:avLst/>
            </a:prstGeom>
            <a:solidFill>
              <a:schemeClr val="bg1">
                <a:lumMod val="85000"/>
                <a:alpha val="5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0" name="PA_矩形 24"/>
            <p:cNvSpPr>
              <a:spLocks noChangeArrowheads="1"/>
            </p:cNvSpPr>
            <p:nvPr>
              <p:custDataLst>
                <p:tags r:id="rId10"/>
              </p:custDataLst>
            </p:nvPr>
          </p:nvSpPr>
          <p:spPr bwMode="auto">
            <a:xfrm>
              <a:off x="4250" y="7658"/>
              <a:ext cx="14137" cy="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b="1" dirty="0"/>
                <a:t>20世纪70年代以后，深入、多角度、跨学科的研究。</a:t>
              </a:r>
              <a:endParaRPr lang="zh-CN" altLang="en-US" sz="2800" b="1" dirty="0"/>
            </a:p>
            <a:p>
              <a:r>
                <a:rPr lang="zh-CN" altLang="en-US" sz="2800" b="1" dirty="0"/>
                <a:t>20世纪90年代以后，跨文化研究、消费者决策、消费者价值、消费者介入、消费者体验等方面</a:t>
              </a:r>
              <a:r>
                <a:rPr lang="zh-CN" altLang="en-US" sz="2800" b="1" dirty="0">
                  <a:sym typeface="+mn-ea"/>
                </a:rPr>
                <a:t>研究</a:t>
              </a:r>
              <a:r>
                <a:rPr lang="zh-CN" altLang="en-US" sz="2800" b="1" dirty="0"/>
                <a:t>。</a:t>
              </a:r>
              <a:endParaRPr lang="zh-CN" altLang="en-US" sz="2800" b="1" dirty="0"/>
            </a:p>
            <a:p>
              <a:pPr algn="l">
                <a:buClrTx/>
                <a:buSzTx/>
                <a:buFontTx/>
              </a:pPr>
              <a:r>
                <a:rPr lang="zh-CN" altLang="en-US" sz="2800" b="1" dirty="0"/>
                <a:t>21世纪以来，对消费者非理性行为的研究成为热点。</a:t>
              </a:r>
              <a:endParaRPr lang="zh-CN" altLang="en-US" sz="2800" b="1" dirty="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to="" calcmode="lin" valueType="num">
                                      <p:cBhvr>
                                        <p:cTn id="7"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04290" y="272415"/>
            <a:ext cx="10337165" cy="627380"/>
          </a:xfrm>
          <a:prstGeom prst="rect">
            <a:avLst/>
          </a:prstGeom>
          <a:noFill/>
        </p:spPr>
        <p:txBody>
          <a:bodyPr wrap="square" rtlCol="0" anchor="t">
            <a:noAutofit/>
          </a:bodyPr>
          <a:p>
            <a:r>
              <a:rPr lang="zh-CN" altLang="en-US" sz="2400" b="1"/>
              <a:t>2023年我国网上零售额15.42万亿元 连续11年成全球第一大网络零售市场</a:t>
            </a:r>
            <a:endParaRPr lang="zh-CN" altLang="en-US" sz="2400" b="1"/>
          </a:p>
        </p:txBody>
      </p:sp>
      <p:sp>
        <p:nvSpPr>
          <p:cNvPr id="5" name="文本框 4"/>
          <p:cNvSpPr txBox="1"/>
          <p:nvPr/>
        </p:nvSpPr>
        <p:spPr>
          <a:xfrm>
            <a:off x="314325" y="988060"/>
            <a:ext cx="11390630" cy="5485765"/>
          </a:xfrm>
          <a:prstGeom prst="rect">
            <a:avLst/>
          </a:prstGeom>
          <a:noFill/>
        </p:spPr>
        <p:txBody>
          <a:bodyPr wrap="square" rtlCol="0" anchor="t">
            <a:noAutofit/>
          </a:bodyPr>
          <a:p>
            <a:r>
              <a:rPr lang="zh-CN" altLang="en-US" sz="2000"/>
              <a:t>扩大消费新动能更加强劲。全年网上零售额15.42万亿元，增长11%，连续11年成为全球第一大网络零售市场；</a:t>
            </a:r>
            <a:r>
              <a:rPr lang="zh-CN" altLang="en-US" sz="2000">
                <a:solidFill>
                  <a:srgbClr val="FF0000"/>
                </a:solidFill>
              </a:rPr>
              <a:t>实物商品网零占社零比重增至27.6%，创历史新高</a:t>
            </a:r>
            <a:r>
              <a:rPr lang="zh-CN" altLang="en-US" sz="2000"/>
              <a:t>；绿色、健康、智能、“国潮”商品备受青睐，</a:t>
            </a:r>
            <a:r>
              <a:rPr lang="zh-CN" altLang="en-US" sz="2000">
                <a:solidFill>
                  <a:srgbClr val="FF0000"/>
                </a:solidFill>
              </a:rPr>
              <a:t>国产品牌销售额占重点监测品牌比重超过65%</a:t>
            </a:r>
            <a:r>
              <a:rPr lang="zh-CN" altLang="en-US" sz="2000"/>
              <a:t>。</a:t>
            </a:r>
            <a:r>
              <a:rPr lang="zh-CN" altLang="en-US" sz="2000">
                <a:solidFill>
                  <a:srgbClr val="FF0000"/>
                </a:solidFill>
              </a:rPr>
              <a:t>在线旅游、在线文娱和在线餐饮</a:t>
            </a:r>
            <a:r>
              <a:rPr lang="zh-CN" altLang="en-US" sz="2000"/>
              <a:t>销售额合计对网零增长贡献率</a:t>
            </a:r>
            <a:r>
              <a:rPr lang="zh-CN" altLang="en-US" sz="2000">
                <a:solidFill>
                  <a:srgbClr val="FF0000"/>
                </a:solidFill>
              </a:rPr>
              <a:t>23.5%</a:t>
            </a:r>
            <a:r>
              <a:rPr lang="zh-CN" altLang="en-US" sz="2000"/>
              <a:t>，拉动网零增长2.6个百分点。其中在线旅游销售额增长237.5%，哈尔滨冰雪季、贵州村超等旅游亮点频出；在线文娱销售额增长102.2%，其中演唱会在线销售额增长40.9倍；在线餐饮销售额增长29.1%，占餐饮消费总额比重进一步提高到22.2%。</a:t>
            </a:r>
            <a:endParaRPr lang="zh-CN" altLang="en-US" sz="2000"/>
          </a:p>
          <a:p>
            <a:endParaRPr lang="zh-CN" altLang="en-US" sz="2000"/>
          </a:p>
          <a:p>
            <a:r>
              <a:rPr lang="zh-CN" altLang="en-US" sz="2000"/>
              <a:t>数实融合新模式更加丰富。产业电商平台交易功能进一步强化，商务部重点监测平台交易额增幅达到30%；国家电子商务示范基地作用更加突显，整合培育形成30余个数字化产业带，助力行业企业降本增效；“数商兴农”成效显著，</a:t>
            </a:r>
            <a:r>
              <a:rPr lang="zh-CN" altLang="en-US" sz="2000">
                <a:solidFill>
                  <a:srgbClr val="FF0000"/>
                </a:solidFill>
              </a:rPr>
              <a:t>全年农村和农产品网络零售额分别达2.49万亿元和0.59万亿元，增速均快于网零总体。</a:t>
            </a:r>
            <a:endParaRPr lang="zh-CN" altLang="en-US" sz="2000">
              <a:solidFill>
                <a:srgbClr val="FF0000"/>
              </a:solidFill>
            </a:endParaRPr>
          </a:p>
          <a:p>
            <a:endParaRPr lang="zh-CN" altLang="en-US" sz="2000"/>
          </a:p>
          <a:p>
            <a:r>
              <a:rPr lang="zh-CN" altLang="en-US" sz="2000"/>
              <a:t>国际合作新空间更加广阔。“丝路电商”伙伴国增加到30个；上海“丝路电商”合作先行区34项任务已经启动，电子商务制度型开放新高地建设初见成效；与东盟共同发布加强电商合作倡议，为全球数字治理贡献中国智慧；举办国家级全球数字贸易博览会，打造贸易强国建设新平台；上海、广西、陕西、海南等举办东盟好物网购节、中亚主题日，开展使节直播，线上线下国际电商合作进一步深化；国内主要电商平台进口商品销售额达2903.4亿元，消费选择更加丰富多元。</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990" y="378460"/>
            <a:ext cx="7219950"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dirty="0">
                <a:latin typeface="微软雅黑" panose="020B0503020204020204" pitchFamily="34" charset="-122"/>
                <a:ea typeface="微软雅黑" panose="020B0503020204020204" pitchFamily="34" charset="-122"/>
                <a:sym typeface="+mn-ea"/>
              </a:rPr>
              <a:t>二、数字化消费者行为的兴起</a:t>
            </a:r>
            <a:endParaRPr lang="zh-CN" altLang="en-US" sz="4000" dirty="0">
              <a:latin typeface="微软雅黑" panose="020B0503020204020204" pitchFamily="34" charset="-122"/>
              <a:ea typeface="微软雅黑" panose="020B0503020204020204" pitchFamily="34" charset="-122"/>
              <a:sym typeface="+mn-ea"/>
            </a:endParaRPr>
          </a:p>
        </p:txBody>
      </p:sp>
      <p:grpSp>
        <p:nvGrpSpPr>
          <p:cNvPr id="16" name="PA_组合 15"/>
          <p:cNvGrpSpPr/>
          <p:nvPr>
            <p:custDataLst>
              <p:tags r:id="rId2"/>
            </p:custDataLst>
          </p:nvPr>
        </p:nvGrpSpPr>
        <p:grpSpPr>
          <a:xfrm>
            <a:off x="554876" y="1079685"/>
            <a:ext cx="6528312" cy="66727"/>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aphicFrame>
        <p:nvGraphicFramePr>
          <p:cNvPr id="7" name="图示 6"/>
          <p:cNvGraphicFramePr/>
          <p:nvPr/>
        </p:nvGraphicFramePr>
        <p:xfrm>
          <a:off x="870616" y="13001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p:cNvPicPr>
            <a:picLocks noChangeAspect="1"/>
          </p:cNvPicPr>
          <p:nvPr/>
        </p:nvPicPr>
        <p:blipFill>
          <a:blip r:embed="rId8"/>
          <a:stretch>
            <a:fillRect/>
          </a:stretch>
        </p:blipFill>
        <p:spPr>
          <a:xfrm>
            <a:off x="9101455" y="3013710"/>
            <a:ext cx="3090545" cy="3844290"/>
          </a:xfrm>
          <a:prstGeom prst="rect">
            <a:avLst/>
          </a:prstGeom>
        </p:spPr>
      </p:pic>
      <p:pic>
        <p:nvPicPr>
          <p:cNvPr id="10" name="Picture 2" descr="https://ss1.bdstatic.com/70cFvXSh_Q1YnxGkpoWK1HF6hhy/it/u=1677341864,44326361&amp;fm=26&amp;gp=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2363" y="272956"/>
            <a:ext cx="2260627" cy="2945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700" fill="hold">
                                          <p:stCondLst>
                                            <p:cond delay="0"/>
                                          </p:stCondLst>
                                        </p:cTn>
                                        <p:tgtEl>
                                          <p:spTgt spid="1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5"/>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to="" calcmode="lin" valueType="num">
                                      <p:cBhvr>
                                        <p:cTn id="13"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7500" lnSpcReduction="20000"/>
          </a:bodyPr>
          <a:lstStyle/>
          <a:p>
            <a:r>
              <a:rPr lang="zh-CN" altLang="en-US" dirty="0"/>
              <a:t>示例                </a:t>
            </a:r>
            <a:r>
              <a:rPr lang="zh-CN" altLang="zh-CN" sz="2800" b="1" dirty="0"/>
              <a:t>小红书：年轻女性的购物指南</a:t>
            </a:r>
            <a:endParaRPr lang="en-US" altLang="zh-CN" sz="2800" b="1" dirty="0"/>
          </a:p>
          <a:p>
            <a:endParaRPr lang="en-US" altLang="zh-CN" sz="1800" kern="100" dirty="0">
              <a:effectLst/>
              <a:latin typeface="Times New Roman" panose="02020603050405020304" pitchFamily="18" charset="0"/>
              <a:ea typeface="方正宋一简体" panose="03000509000000000000" pitchFamily="65" charset="-122"/>
              <a:cs typeface="Times New Roman" panose="02020603050405020304" pitchFamily="18" charset="0"/>
            </a:endParaRPr>
          </a:p>
          <a:p>
            <a:r>
              <a:rPr lang="zh-CN" altLang="zh-CN" sz="2800" b="1" dirty="0"/>
              <a:t>随着社交媒体的发展，越来越多的人通过小红书这个独特的社交平台来获取灵感和购物建议。对于喜爱时尚潮流的年轻女性来说，小红书已成为她们的购物指南。小红书上的内容丰富，</a:t>
            </a:r>
            <a:endParaRPr lang="en-US" altLang="zh-CN" sz="2800" b="1" dirty="0"/>
          </a:p>
          <a:p>
            <a:r>
              <a:rPr lang="zh-CN" altLang="zh-CN" sz="2800" b="1" dirty="0"/>
              <a:t>不论你是追求简约潮流还是个性鲜明，小红书都会有适合你的推荐。除了时尚潮物推荐外，小红书还提供专业的购物指南。例如，每个商品都会有详细的介绍和试用心得，你可以通过其他用户的评价了解到商品的优缺点，这样在购物时就能做出更明智的选择。</a:t>
            </a:r>
            <a:endParaRPr lang="en-US" altLang="zh-CN" sz="2800" b="1" dirty="0"/>
          </a:p>
          <a:p>
            <a:r>
              <a:rPr lang="zh-CN" altLang="zh-CN" sz="2800" b="1" dirty="0"/>
              <a:t>此外，小红书还有众多优惠券和品牌活动，帮助你找到更划算的购物渠道。当然，你也可以在小红书上与其他用户讨论自己喜爱的潮物，交流时尚心得，不断塑造自己的时尚态度和风格，甚至结识一些志同道合的朋友。</a:t>
            </a:r>
            <a:endParaRPr lang="en-US" altLang="zh-CN" sz="2800" b="1" dirty="0"/>
          </a:p>
          <a:p>
            <a:endParaRPr lang="en-US" altLang="zh-CN" sz="2800" b="1" dirty="0"/>
          </a:p>
          <a:p>
            <a:r>
              <a:rPr lang="en-US" altLang="zh-CN" sz="2800" b="1" dirty="0"/>
              <a:t>2023</a:t>
            </a:r>
            <a:r>
              <a:rPr lang="zh-CN" altLang="zh-CN" sz="2800" b="1" dirty="0"/>
              <a:t>年</a:t>
            </a:r>
            <a:r>
              <a:rPr lang="en-US" altLang="zh-CN" sz="2800" b="1" dirty="0"/>
              <a:t>2</a:t>
            </a:r>
            <a:r>
              <a:rPr lang="zh-CN" altLang="zh-CN" sz="2800" b="1" dirty="0"/>
              <a:t>月，随着小红书网页版的上线，小红书的功能性和实用性</a:t>
            </a:r>
            <a:r>
              <a:rPr lang="zh-CN" altLang="en-US" sz="2800" b="1" dirty="0"/>
              <a:t>不断</a:t>
            </a:r>
            <a:r>
              <a:rPr lang="zh-CN" altLang="zh-CN" sz="2800" b="1" dirty="0"/>
              <a:t>提高</a:t>
            </a:r>
            <a:endParaRPr lang="zh-CN" altLang="en-US" sz="2800" b="1" dirty="0"/>
          </a:p>
        </p:txBody>
      </p:sp>
      <p:pic>
        <p:nvPicPr>
          <p:cNvPr id="205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04521" y="113414"/>
            <a:ext cx="3343494" cy="193314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056" y="0"/>
            <a:ext cx="4288465" cy="1606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44161" y="772743"/>
            <a:ext cx="7440295" cy="3969385"/>
          </a:xfrm>
          <a:prstGeom prst="rect">
            <a:avLst/>
          </a:prstGeom>
          <a:noFill/>
          <a:ln w="9525">
            <a:noFill/>
          </a:ln>
        </p:spPr>
        <p:txBody>
          <a:bodyPr wrap="square">
            <a:spAutoFit/>
          </a:bodyPr>
          <a:lstStyle/>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消费者行为学的相关概念，分析了消费者行为的特征，指出</a:t>
            </a:r>
            <a:r>
              <a:rPr lang="zh-CN" b="0" dirty="0">
                <a:solidFill>
                  <a:schemeClr val="accent1"/>
                </a:solidFill>
                <a:effectLst>
                  <a:outerShdw blurRad="38100" dist="25400" dir="5400000" algn="ctr" rotWithShape="0">
                    <a:srgbClr val="6E747A">
                      <a:alpha val="43000"/>
                    </a:srgbClr>
                  </a:outerShdw>
                </a:effectLst>
                <a:cs typeface="仿宋_GB2312" charset="0"/>
              </a:rPr>
              <a:t>消费</a:t>
            </a:r>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者行为</a:t>
            </a:r>
            <a:r>
              <a:rPr lang="zh-CN" b="0" dirty="0">
                <a:solidFill>
                  <a:schemeClr val="accent1"/>
                </a:solidFill>
                <a:effectLst>
                  <a:outerShdw blurRad="38100" dist="25400" dir="5400000" algn="ctr" rotWithShape="0">
                    <a:srgbClr val="6E747A">
                      <a:alpha val="43000"/>
                    </a:srgbClr>
                  </a:outerShdw>
                </a:effectLst>
                <a:cs typeface="仿宋_GB2312" charset="0"/>
              </a:rPr>
              <a:t>学</a:t>
            </a:r>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是一门专门研究消费者行为活动的产生、发展及其变化规律的学科</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消费者行为学的研究内容包括影响消费者行为的心理因素、环境因素和营销因素等。</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endPar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消费者行为学的产生是市场经济发展和消费者地位变化的共同结果。</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消费者行为学经历了萌芽与初创、应用与发展、变革与创新等时期，逐渐完成其知识体系，发展为成熟的学科。</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当前，数字化消费者行为的兴起，凸显了科技发展对消费方式和消费模式的作用，使消费者行为更加丰富化、多样化和复杂化。</a:t>
            </a:r>
            <a:endParaRPr lang="zh-CN" altLang="en-US"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p:txBody>
      </p:sp>
      <p:sp>
        <p:nvSpPr>
          <p:cNvPr id="22" name="PA_文本框 21"/>
          <p:cNvSpPr txBox="1"/>
          <p:nvPr>
            <p:custDataLst>
              <p:tags r:id="rId1"/>
            </p:custDataLst>
          </p:nvPr>
        </p:nvSpPr>
        <p:spPr>
          <a:xfrm>
            <a:off x="-499244" y="316806"/>
            <a:ext cx="4501515" cy="8299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200"/>
            <a:r>
              <a:rPr lang="zh-CN" altLang="en-US" sz="4800" dirty="0">
                <a:solidFill>
                  <a:schemeClr val="accent4"/>
                </a:solidFill>
                <a:effectLst/>
                <a:latin typeface="微软雅黑" panose="020B0503020204020204" pitchFamily="34" charset="-122"/>
                <a:ea typeface="微软雅黑" panose="020B0503020204020204" pitchFamily="34" charset="-122"/>
              </a:rPr>
              <a:t>本章小结</a:t>
            </a:r>
            <a:endParaRPr lang="zh-CN" altLang="en-US" sz="4800" dirty="0">
              <a:solidFill>
                <a:schemeClr val="accent4"/>
              </a:solidFill>
              <a:effectLst/>
              <a:latin typeface="微软雅黑" panose="020B0503020204020204" pitchFamily="34" charset="-122"/>
              <a:ea typeface="微软雅黑" panose="020B0503020204020204" pitchFamily="34" charset="-122"/>
            </a:endParaRPr>
          </a:p>
        </p:txBody>
      </p:sp>
      <p:grpSp>
        <p:nvGrpSpPr>
          <p:cNvPr id="27667" name="PA_组合 19"/>
          <p:cNvGrpSpPr/>
          <p:nvPr>
            <p:custDataLst>
              <p:tags r:id="rId2"/>
            </p:custDataLst>
          </p:nvPr>
        </p:nvGrpSpPr>
        <p:grpSpPr bwMode="auto">
          <a:xfrm>
            <a:off x="801370" y="1984375"/>
            <a:ext cx="1741170" cy="272034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1D69A3"/>
                </a:solidFill>
                <a:latin typeface="Calibri" panose="020F0502020204030204"/>
                <a:ea typeface="宋体" panose="02010600030101010101" pitchFamily="2" charset="-122"/>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FFFFFF">
                    <a:lumMod val="50000"/>
                  </a:srgbClr>
                </a:solidFill>
                <a:latin typeface="Calibri" panose="020F0502020204030204"/>
                <a:ea typeface="宋体" panose="02010600030101010101" pitchFamily="2" charset="-122"/>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to="" calcmode="lin" valueType="num">
                                      <p:cBhvr>
                                        <p:cTn id="7"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27667"/>
                                        </p:tgtEl>
                                        <p:attrNameLst>
                                          <p:attrName>style.visibility</p:attrName>
                                        </p:attrNameLst>
                                      </p:cBhvr>
                                      <p:to>
                                        <p:strVal val="visible"/>
                                      </p:to>
                                    </p:set>
                                    <p:anim to="" calcmode="lin" valueType="num">
                                      <p:cBhvr>
                                        <p:cTn id="13" dur="700" fill="hold">
                                          <p:stCondLst>
                                            <p:cond delay="0"/>
                                          </p:stCondLst>
                                        </p:cTn>
                                        <p:tgtEl>
                                          <p:spTgt spid="27667"/>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7667"/>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7667"/>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7667"/>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791200" y="1544124"/>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3778786" y="2680064"/>
            <a:ext cx="5244027" cy="1107996"/>
          </a:xfrm>
          <a:prstGeom prst="rect">
            <a:avLst/>
          </a:prstGeom>
          <a:noFill/>
        </p:spPr>
        <p:txBody>
          <a:bodyPr wrap="square" rtlCol="0">
            <a:spAutoFit/>
          </a:bodyPr>
          <a:lstStyle/>
          <a:p>
            <a:pPr defTabSz="1219200"/>
            <a:r>
              <a:rPr lang="en-US" altLang="zh-CN" sz="6600" dirty="0">
                <a:ln w="6350">
                  <a:noFill/>
                </a:ln>
                <a:solidFill>
                  <a:srgbClr val="FFFFFF">
                    <a:lumMod val="50000"/>
                  </a:srgbClr>
                </a:solidFill>
                <a:latin typeface="微软雅黑" panose="020B0503020204020204" pitchFamily="34" charset="-122"/>
                <a:ea typeface="微软雅黑" panose="020B0503020204020204" pitchFamily="34" charset="-122"/>
              </a:rPr>
              <a:t>Thank You!</a:t>
            </a:r>
            <a:endParaRPr lang="zh-CN" altLang="en-US" sz="6600" dirty="0">
              <a:ln w="6350">
                <a:noFill/>
              </a:ln>
              <a:solidFill>
                <a:srgbClr val="FFFFFF">
                  <a:lumMod val="50000"/>
                </a:srgbClr>
              </a:solidFill>
              <a:latin typeface="微软雅黑" panose="020B0503020204020204" pitchFamily="34" charset="-122"/>
              <a:ea typeface="微软雅黑" panose="020B0503020204020204" pitchFamily="34" charset="-122"/>
            </a:endParaRPr>
          </a:p>
        </p:txBody>
      </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国内生产总值"/>
          <p:cNvPicPr>
            <a:picLocks noChangeAspect="1"/>
          </p:cNvPicPr>
          <p:nvPr>
            <p:custDataLst>
              <p:tags r:id="rId1"/>
            </p:custDataLst>
          </p:nvPr>
        </p:nvPicPr>
        <p:blipFill>
          <a:blip r:embed="rId2"/>
          <a:stretch>
            <a:fillRect/>
          </a:stretch>
        </p:blipFill>
        <p:spPr>
          <a:xfrm>
            <a:off x="351155" y="468630"/>
            <a:ext cx="5067300" cy="2819400"/>
          </a:xfrm>
          <a:prstGeom prst="rect">
            <a:avLst/>
          </a:prstGeom>
        </p:spPr>
      </p:pic>
      <p:pic>
        <p:nvPicPr>
          <p:cNvPr id="5" name="图片 4" descr="人均可支配收入"/>
          <p:cNvPicPr>
            <a:picLocks noChangeAspect="1"/>
          </p:cNvPicPr>
          <p:nvPr/>
        </p:nvPicPr>
        <p:blipFill>
          <a:blip r:embed="rId3"/>
          <a:stretch>
            <a:fillRect/>
          </a:stretch>
        </p:blipFill>
        <p:spPr>
          <a:xfrm>
            <a:off x="5828665" y="468630"/>
            <a:ext cx="5057775" cy="2847975"/>
          </a:xfrm>
          <a:prstGeom prst="rect">
            <a:avLst/>
          </a:prstGeom>
        </p:spPr>
      </p:pic>
      <p:pic>
        <p:nvPicPr>
          <p:cNvPr id="6" name="图片 5" descr="2023全国及城乡居民人均可支配收入与增速"/>
          <p:cNvPicPr>
            <a:picLocks noChangeAspect="1"/>
          </p:cNvPicPr>
          <p:nvPr/>
        </p:nvPicPr>
        <p:blipFill>
          <a:blip r:embed="rId4"/>
          <a:stretch>
            <a:fillRect/>
          </a:stretch>
        </p:blipFill>
        <p:spPr>
          <a:xfrm>
            <a:off x="351155" y="3438525"/>
            <a:ext cx="5067300" cy="3173730"/>
          </a:xfrm>
          <a:prstGeom prst="rect">
            <a:avLst/>
          </a:prstGeom>
        </p:spPr>
      </p:pic>
      <p:pic>
        <p:nvPicPr>
          <p:cNvPr id="7" name="图片 6" descr="社会零售总额"/>
          <p:cNvPicPr>
            <a:picLocks noChangeAspect="1"/>
          </p:cNvPicPr>
          <p:nvPr/>
        </p:nvPicPr>
        <p:blipFill>
          <a:blip r:embed="rId5"/>
          <a:stretch>
            <a:fillRect/>
          </a:stretch>
        </p:blipFill>
        <p:spPr>
          <a:xfrm>
            <a:off x="5828665" y="3438525"/>
            <a:ext cx="5143500" cy="2933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21"/>
          <p:cNvSpPr txBox="1"/>
          <p:nvPr>
            <p:custDataLst>
              <p:tags r:id="rId1"/>
            </p:custDataLst>
          </p:nvPr>
        </p:nvSpPr>
        <p:spPr>
          <a:xfrm>
            <a:off x="3797881" y="124567"/>
            <a:ext cx="4596238" cy="912495"/>
          </a:xfrm>
          <a:prstGeom prst="rect">
            <a:avLst/>
          </a:prstGeom>
          <a:noFill/>
        </p:spPr>
        <p:txBody>
          <a:bodyPr wrap="square" rtlCol="0">
            <a:spAutoFit/>
          </a:bodyPr>
          <a:lstStyle/>
          <a:p>
            <a:pPr algn="dist" defTabSz="1219200"/>
            <a:r>
              <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rPr>
              <a:t>内容概况  </a:t>
            </a:r>
            <a:endPar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endParaRPr>
          </a:p>
        </p:txBody>
      </p:sp>
      <p:grpSp>
        <p:nvGrpSpPr>
          <p:cNvPr id="21" name="PA_组合 20"/>
          <p:cNvGrpSpPr/>
          <p:nvPr>
            <p:custDataLst>
              <p:tags r:id="rId2"/>
            </p:custDataLst>
          </p:nvPr>
        </p:nvGrpSpPr>
        <p:grpSpPr>
          <a:xfrm>
            <a:off x="0" y="126934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8" name="组合 7"/>
          <p:cNvGrpSpPr/>
          <p:nvPr/>
        </p:nvGrpSpPr>
        <p:grpSpPr>
          <a:xfrm>
            <a:off x="1135380" y="1753870"/>
            <a:ext cx="622300" cy="626110"/>
            <a:chOff x="1788" y="2762"/>
            <a:chExt cx="980" cy="986"/>
          </a:xfrm>
        </p:grpSpPr>
        <p:sp>
          <p:nvSpPr>
            <p:cNvPr id="18438" name="PA_椭圆 6"/>
            <p:cNvSpPr>
              <a:spLocks noChangeArrowheads="1"/>
            </p:cNvSpPr>
            <p:nvPr>
              <p:custDataLst>
                <p:tags r:id="rId3"/>
              </p:custDataLst>
            </p:nvPr>
          </p:nvSpPr>
          <p:spPr bwMode="auto">
            <a:xfrm>
              <a:off x="1788" y="2762"/>
              <a:ext cx="980" cy="987"/>
            </a:xfrm>
            <a:prstGeom prst="ellipse">
              <a:avLst/>
            </a:prstGeom>
            <a:solidFill>
              <a:schemeClr val="accent1"/>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18439" name="PA_组合 7"/>
            <p:cNvGrpSpPr/>
            <p:nvPr>
              <p:custDataLst>
                <p:tags r:id="rId4"/>
              </p:custDataLst>
            </p:nvPr>
          </p:nvGrpSpPr>
          <p:grpSpPr bwMode="auto">
            <a:xfrm>
              <a:off x="2085" y="2999"/>
              <a:ext cx="400" cy="510"/>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grpSp>
        <p:nvGrpSpPr>
          <p:cNvPr id="12" name="组合 11"/>
          <p:cNvGrpSpPr/>
          <p:nvPr/>
        </p:nvGrpSpPr>
        <p:grpSpPr>
          <a:xfrm>
            <a:off x="6340475" y="3318510"/>
            <a:ext cx="622300" cy="624840"/>
            <a:chOff x="9985" y="5983"/>
            <a:chExt cx="980" cy="984"/>
          </a:xfrm>
        </p:grpSpPr>
        <p:sp>
          <p:nvSpPr>
            <p:cNvPr id="18443" name="PA_椭圆 11"/>
            <p:cNvSpPr>
              <a:spLocks noChangeArrowheads="1"/>
            </p:cNvSpPr>
            <p:nvPr>
              <p:custDataLst>
                <p:tags r:id="rId5"/>
              </p:custDataLst>
            </p:nvPr>
          </p:nvSpPr>
          <p:spPr bwMode="auto">
            <a:xfrm>
              <a:off x="9985" y="5983"/>
              <a:ext cx="980" cy="984"/>
            </a:xfrm>
            <a:prstGeom prst="ellipse">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18444" name="PA_组合 12"/>
            <p:cNvGrpSpPr/>
            <p:nvPr>
              <p:custDataLst>
                <p:tags r:id="rId6"/>
              </p:custDataLst>
            </p:nvPr>
          </p:nvGrpSpPr>
          <p:grpSpPr bwMode="auto">
            <a:xfrm>
              <a:off x="10221" y="6243"/>
              <a:ext cx="500" cy="48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grpSp>
        <p:nvGrpSpPr>
          <p:cNvPr id="9" name="组合 8"/>
          <p:cNvGrpSpPr/>
          <p:nvPr/>
        </p:nvGrpSpPr>
        <p:grpSpPr>
          <a:xfrm>
            <a:off x="6340475" y="1713865"/>
            <a:ext cx="622300" cy="626110"/>
            <a:chOff x="9985" y="2699"/>
            <a:chExt cx="980" cy="986"/>
          </a:xfrm>
        </p:grpSpPr>
        <p:sp>
          <p:nvSpPr>
            <p:cNvPr id="18448" name="PA_椭圆 16"/>
            <p:cNvSpPr>
              <a:spLocks noChangeArrowheads="1"/>
            </p:cNvSpPr>
            <p:nvPr>
              <p:custDataLst>
                <p:tags r:id="rId7"/>
              </p:custDataLst>
            </p:nvPr>
          </p:nvSpPr>
          <p:spPr bwMode="auto">
            <a:xfrm>
              <a:off x="9985" y="2699"/>
              <a:ext cx="980" cy="987"/>
            </a:xfrm>
            <a:prstGeom prst="ellipse">
              <a:avLst/>
            </a:prstGeom>
            <a:solidFill>
              <a:schemeClr val="accent1"/>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49" name="PA_任意多边形 17"/>
            <p:cNvSpPr/>
            <p:nvPr>
              <p:custDataLst>
                <p:tags r:id="rId8"/>
              </p:custDataLst>
            </p:nvPr>
          </p:nvSpPr>
          <p:spPr bwMode="auto">
            <a:xfrm>
              <a:off x="10311" y="2992"/>
              <a:ext cx="327" cy="397"/>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10" name="组合 9"/>
          <p:cNvGrpSpPr/>
          <p:nvPr/>
        </p:nvGrpSpPr>
        <p:grpSpPr>
          <a:xfrm>
            <a:off x="1154430" y="3338195"/>
            <a:ext cx="622300" cy="624840"/>
            <a:chOff x="1818" y="5983"/>
            <a:chExt cx="980" cy="984"/>
          </a:xfrm>
        </p:grpSpPr>
        <p:sp>
          <p:nvSpPr>
            <p:cNvPr id="18451" name="PA_椭圆 19"/>
            <p:cNvSpPr>
              <a:spLocks noChangeArrowheads="1"/>
            </p:cNvSpPr>
            <p:nvPr>
              <p:custDataLst>
                <p:tags r:id="rId9"/>
              </p:custDataLst>
            </p:nvPr>
          </p:nvSpPr>
          <p:spPr bwMode="auto">
            <a:xfrm>
              <a:off x="1818" y="5983"/>
              <a:ext cx="980" cy="984"/>
            </a:xfrm>
            <a:prstGeom prst="ellipse">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52" name="PA_任意多边形 20"/>
            <p:cNvSpPr>
              <a:spLocks noEditPoints="1"/>
            </p:cNvSpPr>
            <p:nvPr>
              <p:custDataLst>
                <p:tags r:id="rId10"/>
              </p:custDataLst>
            </p:nvPr>
          </p:nvSpPr>
          <p:spPr bwMode="auto">
            <a:xfrm>
              <a:off x="2068" y="6223"/>
              <a:ext cx="420" cy="49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11" name="组合 10"/>
          <p:cNvGrpSpPr/>
          <p:nvPr/>
        </p:nvGrpSpPr>
        <p:grpSpPr>
          <a:xfrm>
            <a:off x="1154430" y="4921250"/>
            <a:ext cx="622300" cy="624840"/>
            <a:chOff x="1818" y="7750"/>
            <a:chExt cx="980" cy="984"/>
          </a:xfrm>
        </p:grpSpPr>
        <p:sp>
          <p:nvSpPr>
            <p:cNvPr id="18454" name="PA_椭圆 22"/>
            <p:cNvSpPr>
              <a:spLocks noChangeArrowheads="1"/>
            </p:cNvSpPr>
            <p:nvPr>
              <p:custDataLst>
                <p:tags r:id="rId11"/>
              </p:custDataLst>
            </p:nvPr>
          </p:nvSpPr>
          <p:spPr bwMode="auto">
            <a:xfrm>
              <a:off x="1818" y="7750"/>
              <a:ext cx="980" cy="984"/>
            </a:xfrm>
            <a:prstGeom prst="ellipse">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55" name="PA_任意多边形 23"/>
            <p:cNvSpPr>
              <a:spLocks noEditPoints="1"/>
            </p:cNvSpPr>
            <p:nvPr>
              <p:custDataLst>
                <p:tags r:id="rId12"/>
              </p:custDataLst>
            </p:nvPr>
          </p:nvSpPr>
          <p:spPr bwMode="auto">
            <a:xfrm>
              <a:off x="2161" y="8077"/>
              <a:ext cx="353" cy="39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13" name="组合 12"/>
          <p:cNvGrpSpPr/>
          <p:nvPr/>
        </p:nvGrpSpPr>
        <p:grpSpPr>
          <a:xfrm>
            <a:off x="6340475" y="4921885"/>
            <a:ext cx="622300" cy="624840"/>
            <a:chOff x="9985" y="7750"/>
            <a:chExt cx="980" cy="984"/>
          </a:xfrm>
        </p:grpSpPr>
        <p:sp>
          <p:nvSpPr>
            <p:cNvPr id="18460" name="PA_椭圆 28"/>
            <p:cNvSpPr>
              <a:spLocks noChangeArrowheads="1"/>
            </p:cNvSpPr>
            <p:nvPr>
              <p:custDataLst>
                <p:tags r:id="rId13"/>
              </p:custDataLst>
            </p:nvPr>
          </p:nvSpPr>
          <p:spPr bwMode="auto">
            <a:xfrm>
              <a:off x="9985" y="7750"/>
              <a:ext cx="980" cy="984"/>
            </a:xfrm>
            <a:prstGeom prst="ellipse">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61" name="PA_任意多边形 29"/>
            <p:cNvSpPr>
              <a:spLocks noEditPoints="1"/>
            </p:cNvSpPr>
            <p:nvPr>
              <p:custDataLst>
                <p:tags r:id="rId14"/>
              </p:custDataLst>
            </p:nvPr>
          </p:nvSpPr>
          <p:spPr bwMode="auto">
            <a:xfrm>
              <a:off x="10231" y="8030"/>
              <a:ext cx="483" cy="497"/>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14" name="组合 13"/>
          <p:cNvGrpSpPr/>
          <p:nvPr/>
        </p:nvGrpSpPr>
        <p:grpSpPr>
          <a:xfrm>
            <a:off x="1895475" y="1633855"/>
            <a:ext cx="3744595" cy="1209040"/>
            <a:chOff x="3031" y="2849"/>
            <a:chExt cx="5897" cy="1904"/>
          </a:xfrm>
        </p:grpSpPr>
        <p:sp>
          <p:nvSpPr>
            <p:cNvPr id="18465" name="PA_矩形 33"/>
            <p:cNvSpPr>
              <a:spLocks noChangeArrowheads="1"/>
            </p:cNvSpPr>
            <p:nvPr>
              <p:custDataLst>
                <p:tags r:id="rId15"/>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第一篇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3" name="PA_矩形 33"/>
            <p:cNvSpPr>
              <a:spLocks noChangeArrowheads="1"/>
            </p:cNvSpPr>
            <p:nvPr>
              <p:custDataLst>
                <p:tags r:id="rId16"/>
              </p:custDataLst>
            </p:nvPr>
          </p:nvSpPr>
          <p:spPr bwMode="auto">
            <a:xfrm>
              <a:off x="3031" y="3940"/>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消费者行为基础</a:t>
              </a:r>
              <a:endParaRPr lang="zh-CN" altLang="en-US" sz="2800" b="1" dirty="0">
                <a:solidFill>
                  <a:srgbClr val="FFFFFF">
                    <a:lumMod val="50000"/>
                  </a:srgbClr>
                </a:solidFill>
                <a:latin typeface="Calibri" panose="020F0502020204030204"/>
                <a:ea typeface="宋体" panose="02010600030101010101" pitchFamily="2" charset="-122"/>
              </a:endParaRPr>
            </a:p>
          </p:txBody>
        </p:sp>
      </p:grpSp>
      <p:grpSp>
        <p:nvGrpSpPr>
          <p:cNvPr id="18" name="组合 17"/>
          <p:cNvGrpSpPr/>
          <p:nvPr/>
        </p:nvGrpSpPr>
        <p:grpSpPr>
          <a:xfrm>
            <a:off x="1895475" y="3190240"/>
            <a:ext cx="3744595" cy="1209040"/>
            <a:chOff x="3031" y="2849"/>
            <a:chExt cx="5897" cy="1904"/>
          </a:xfrm>
        </p:grpSpPr>
        <p:sp>
          <p:nvSpPr>
            <p:cNvPr id="19" name="PA_矩形 33"/>
            <p:cNvSpPr>
              <a:spLocks noChangeArrowheads="1"/>
            </p:cNvSpPr>
            <p:nvPr>
              <p:custDataLst>
                <p:tags r:id="rId17"/>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第三篇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24" name="PA_矩形 33"/>
            <p:cNvSpPr>
              <a:spLocks noChangeArrowheads="1"/>
            </p:cNvSpPr>
            <p:nvPr>
              <p:custDataLst>
                <p:tags r:id="rId18"/>
              </p:custDataLst>
            </p:nvPr>
          </p:nvSpPr>
          <p:spPr bwMode="auto">
            <a:xfrm>
              <a:off x="3031" y="3940"/>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环境因素与消费者行为</a:t>
              </a:r>
              <a:endParaRPr lang="zh-CN" altLang="en-US" sz="2800" b="1" dirty="0">
                <a:solidFill>
                  <a:srgbClr val="FFFFFF">
                    <a:lumMod val="50000"/>
                  </a:srgbClr>
                </a:solidFill>
                <a:latin typeface="Calibri" panose="020F0502020204030204"/>
                <a:ea typeface="宋体" panose="02010600030101010101" pitchFamily="2" charset="-122"/>
              </a:endParaRPr>
            </a:p>
          </p:txBody>
        </p:sp>
      </p:grpSp>
      <p:grpSp>
        <p:nvGrpSpPr>
          <p:cNvPr id="25" name="组合 24"/>
          <p:cNvGrpSpPr/>
          <p:nvPr/>
        </p:nvGrpSpPr>
        <p:grpSpPr>
          <a:xfrm>
            <a:off x="1895475" y="4746625"/>
            <a:ext cx="4420870" cy="1209040"/>
            <a:chOff x="3031" y="2849"/>
            <a:chExt cx="6962" cy="1904"/>
          </a:xfrm>
        </p:grpSpPr>
        <p:sp>
          <p:nvSpPr>
            <p:cNvPr id="26" name="PA_矩形 33"/>
            <p:cNvSpPr>
              <a:spLocks noChangeArrowheads="1"/>
            </p:cNvSpPr>
            <p:nvPr>
              <p:custDataLst>
                <p:tags r:id="rId19"/>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第五篇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27" name="PA_矩形 33"/>
            <p:cNvSpPr>
              <a:spLocks noChangeArrowheads="1"/>
            </p:cNvSpPr>
            <p:nvPr>
              <p:custDataLst>
                <p:tags r:id="rId20"/>
              </p:custDataLst>
            </p:nvPr>
          </p:nvSpPr>
          <p:spPr bwMode="auto">
            <a:xfrm>
              <a:off x="3031" y="3940"/>
              <a:ext cx="6962"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消费者行为与消费者决策</a:t>
              </a:r>
              <a:endParaRPr lang="zh-CN" altLang="en-US" sz="2800" b="1" dirty="0">
                <a:solidFill>
                  <a:srgbClr val="FFFFFF">
                    <a:lumMod val="50000"/>
                  </a:srgbClr>
                </a:solidFill>
                <a:latin typeface="Calibri" panose="020F0502020204030204"/>
                <a:ea typeface="宋体" panose="02010600030101010101" pitchFamily="2" charset="-122"/>
              </a:endParaRPr>
            </a:p>
          </p:txBody>
        </p:sp>
      </p:grpSp>
      <p:grpSp>
        <p:nvGrpSpPr>
          <p:cNvPr id="28" name="组合 27"/>
          <p:cNvGrpSpPr/>
          <p:nvPr/>
        </p:nvGrpSpPr>
        <p:grpSpPr>
          <a:xfrm>
            <a:off x="7164705" y="4746625"/>
            <a:ext cx="3744595" cy="1209040"/>
            <a:chOff x="3031" y="2849"/>
            <a:chExt cx="5897" cy="1904"/>
          </a:xfrm>
        </p:grpSpPr>
        <p:sp>
          <p:nvSpPr>
            <p:cNvPr id="29" name="PA_矩形 33"/>
            <p:cNvSpPr>
              <a:spLocks noChangeArrowheads="1"/>
            </p:cNvSpPr>
            <p:nvPr>
              <p:custDataLst>
                <p:tags r:id="rId21"/>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第六篇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30" name="PA_矩形 33"/>
            <p:cNvSpPr>
              <a:spLocks noChangeArrowheads="1"/>
            </p:cNvSpPr>
            <p:nvPr>
              <p:custDataLst>
                <p:tags r:id="rId22"/>
              </p:custDataLst>
            </p:nvPr>
          </p:nvSpPr>
          <p:spPr bwMode="auto">
            <a:xfrm>
              <a:off x="3031" y="3940"/>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消费者行为新趋势</a:t>
              </a:r>
              <a:endParaRPr lang="zh-CN" altLang="en-US" sz="2800" b="1" dirty="0">
                <a:solidFill>
                  <a:srgbClr val="FFFFFF">
                    <a:lumMod val="50000"/>
                  </a:srgbClr>
                </a:solidFill>
                <a:latin typeface="Calibri" panose="020F0502020204030204"/>
                <a:ea typeface="宋体" panose="02010600030101010101" pitchFamily="2" charset="-122"/>
              </a:endParaRPr>
            </a:p>
          </p:txBody>
        </p:sp>
      </p:grpSp>
      <p:grpSp>
        <p:nvGrpSpPr>
          <p:cNvPr id="31" name="组合 30"/>
          <p:cNvGrpSpPr/>
          <p:nvPr/>
        </p:nvGrpSpPr>
        <p:grpSpPr>
          <a:xfrm>
            <a:off x="7164705" y="1633855"/>
            <a:ext cx="3744595" cy="1209040"/>
            <a:chOff x="3031" y="2849"/>
            <a:chExt cx="5897" cy="1904"/>
          </a:xfrm>
        </p:grpSpPr>
        <p:sp>
          <p:nvSpPr>
            <p:cNvPr id="32" name="PA_矩形 33"/>
            <p:cNvSpPr>
              <a:spLocks noChangeArrowheads="1"/>
            </p:cNvSpPr>
            <p:nvPr>
              <p:custDataLst>
                <p:tags r:id="rId23"/>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第二篇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33" name="PA_矩形 33"/>
            <p:cNvSpPr>
              <a:spLocks noChangeArrowheads="1"/>
            </p:cNvSpPr>
            <p:nvPr>
              <p:custDataLst>
                <p:tags r:id="rId24"/>
              </p:custDataLst>
            </p:nvPr>
          </p:nvSpPr>
          <p:spPr bwMode="auto">
            <a:xfrm>
              <a:off x="3031" y="3940"/>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心理因素与消费者行为</a:t>
              </a:r>
              <a:endParaRPr lang="zh-CN" altLang="en-US" sz="2800" b="1" dirty="0">
                <a:solidFill>
                  <a:srgbClr val="FFFFFF">
                    <a:lumMod val="50000"/>
                  </a:srgbClr>
                </a:solidFill>
                <a:latin typeface="Calibri" panose="020F0502020204030204"/>
                <a:ea typeface="宋体" panose="02010600030101010101" pitchFamily="2" charset="-122"/>
              </a:endParaRPr>
            </a:p>
          </p:txBody>
        </p:sp>
      </p:grpSp>
      <p:grpSp>
        <p:nvGrpSpPr>
          <p:cNvPr id="34" name="组合 33"/>
          <p:cNvGrpSpPr/>
          <p:nvPr/>
        </p:nvGrpSpPr>
        <p:grpSpPr>
          <a:xfrm>
            <a:off x="7164705" y="3190875"/>
            <a:ext cx="3744595" cy="1209040"/>
            <a:chOff x="3031" y="2849"/>
            <a:chExt cx="5897" cy="1904"/>
          </a:xfrm>
        </p:grpSpPr>
        <p:sp>
          <p:nvSpPr>
            <p:cNvPr id="35" name="PA_矩形 33"/>
            <p:cNvSpPr>
              <a:spLocks noChangeArrowheads="1"/>
            </p:cNvSpPr>
            <p:nvPr>
              <p:custDataLst>
                <p:tags r:id="rId25"/>
              </p:custDataLst>
            </p:nvPr>
          </p:nvSpPr>
          <p:spPr bwMode="auto">
            <a:xfrm>
              <a:off x="3031" y="2849"/>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第四篇</a:t>
              </a:r>
              <a:endParaRPr lang="zh-CN" altLang="en-US" sz="2800" b="1" dirty="0">
                <a:solidFill>
                  <a:srgbClr val="FFFFFF">
                    <a:lumMod val="50000"/>
                  </a:srgbClr>
                </a:solidFill>
                <a:latin typeface="Calibri" panose="020F0502020204030204"/>
                <a:ea typeface="宋体" panose="02010600030101010101" pitchFamily="2" charset="-122"/>
              </a:endParaRPr>
            </a:p>
          </p:txBody>
        </p:sp>
        <p:sp>
          <p:nvSpPr>
            <p:cNvPr id="36" name="PA_矩形 33"/>
            <p:cNvSpPr>
              <a:spLocks noChangeArrowheads="1"/>
            </p:cNvSpPr>
            <p:nvPr>
              <p:custDataLst>
                <p:tags r:id="rId26"/>
              </p:custDataLst>
            </p:nvPr>
          </p:nvSpPr>
          <p:spPr bwMode="auto">
            <a:xfrm>
              <a:off x="3031" y="3940"/>
              <a:ext cx="5897"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ct val="120000"/>
                </a:lnSpc>
                <a:spcBef>
                  <a:spcPts val="665"/>
                </a:spcBef>
              </a:pPr>
              <a:r>
                <a:rPr lang="zh-CN" altLang="en-US" sz="2800" b="1" dirty="0">
                  <a:solidFill>
                    <a:srgbClr val="FFFFFF">
                      <a:lumMod val="50000"/>
                    </a:srgbClr>
                  </a:solidFill>
                  <a:latin typeface="Calibri" panose="020F0502020204030204"/>
                  <a:ea typeface="宋体" panose="02010600030101010101" pitchFamily="2" charset="-122"/>
                </a:rPr>
                <a:t>营销因素与消费者行为</a:t>
              </a:r>
              <a:endParaRPr lang="zh-CN" altLang="en-US" sz="2800" b="1" dirty="0">
                <a:solidFill>
                  <a:srgbClr val="FFFFFF">
                    <a:lumMod val="50000"/>
                  </a:srgbClr>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to="" calcmode="lin" valueType="num">
                                      <p:cBhvr>
                                        <p:cTn id="7"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组合 20"/>
          <p:cNvGrpSpPr/>
          <p:nvPr>
            <p:custDataLst>
              <p:tags r:id="rId1"/>
            </p:custDataLst>
          </p:nvPr>
        </p:nvGrpSpPr>
        <p:grpSpPr>
          <a:xfrm>
            <a:off x="4502999" y="1151992"/>
            <a:ext cx="3186000" cy="57600"/>
            <a:chOff x="2190216" y="0"/>
            <a:chExt cx="4752528"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grpSp>
      <p:sp>
        <p:nvSpPr>
          <p:cNvPr id="36" name="PA_文本框 35"/>
          <p:cNvSpPr txBox="1"/>
          <p:nvPr>
            <p:custDataLst>
              <p:tags r:id="rId2"/>
            </p:custDataLst>
          </p:nvPr>
        </p:nvSpPr>
        <p:spPr>
          <a:xfrm>
            <a:off x="1410588" y="324128"/>
            <a:ext cx="9143999" cy="1221104"/>
          </a:xfrm>
          <a:prstGeom prst="rect">
            <a:avLst/>
          </a:prstGeom>
          <a:noFill/>
        </p:spPr>
        <p:txBody>
          <a:bodyPr wrap="square" rtlCol="0">
            <a:spAutoFit/>
          </a:bodyPr>
          <a:lstStyle/>
          <a:p>
            <a:pPr algn="ctr" defTabSz="914400"/>
            <a:r>
              <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rPr>
              <a:t>各 章 目 录</a:t>
            </a:r>
            <a:endParaRPr lang="en-US" altLang="zh-CN" sz="5335" dirty="0">
              <a:ln w="6350">
                <a:noFill/>
              </a:ln>
              <a:solidFill>
                <a:srgbClr val="FFFFFF">
                  <a:lumMod val="50000"/>
                </a:srgbClr>
              </a:solidFill>
              <a:latin typeface="微软雅黑" panose="020B0503020204020204" pitchFamily="34" charset="-122"/>
              <a:ea typeface="微软雅黑" panose="020B0503020204020204" pitchFamily="34" charset="-122"/>
            </a:endParaRPr>
          </a:p>
          <a:p>
            <a:pPr algn="ctr" defTabSz="914400"/>
            <a:endParaRPr lang="zh-CN" altLang="en-US" sz="2000" dirty="0">
              <a:ln w="6350">
                <a:noFill/>
              </a:ln>
              <a:solidFill>
                <a:srgbClr val="333333">
                  <a:lumMod val="50000"/>
                  <a:lumOff val="50000"/>
                </a:srgbClr>
              </a:solidFill>
              <a:latin typeface="Arial" panose="020B0604020202020204" pitchFamily="34" charset="0"/>
              <a:ea typeface="方正大黑简体" panose="03000509000000000000" pitchFamily="65" charset="-122"/>
              <a:cs typeface="Arial" panose="020B0604020202020204" pitchFamily="34" charset="0"/>
            </a:endParaRPr>
          </a:p>
        </p:txBody>
      </p:sp>
      <p:sp>
        <p:nvSpPr>
          <p:cNvPr id="11" name="文本框 10"/>
          <p:cNvSpPr txBox="1"/>
          <p:nvPr/>
        </p:nvSpPr>
        <p:spPr>
          <a:xfrm>
            <a:off x="1602788" y="1604985"/>
            <a:ext cx="3915156" cy="4442242"/>
          </a:xfrm>
          <a:prstGeom prst="rect">
            <a:avLst/>
          </a:prstGeom>
          <a:noFill/>
        </p:spPr>
        <p:txBody>
          <a:bodyPr wrap="square">
            <a:spAutoFit/>
          </a:bodyPr>
          <a:lstStyle/>
          <a:p>
            <a:pPr>
              <a:lnSpc>
                <a:spcPct val="200000"/>
              </a:lnSpc>
            </a:pPr>
            <a:r>
              <a:rPr lang="zh-CN" altLang="en-US" dirty="0"/>
              <a:t>第一章  消费者行为学概述</a:t>
            </a:r>
            <a:endParaRPr lang="zh-CN" altLang="en-US" dirty="0"/>
          </a:p>
          <a:p>
            <a:pPr>
              <a:lnSpc>
                <a:spcPct val="200000"/>
              </a:lnSpc>
            </a:pPr>
            <a:r>
              <a:rPr lang="zh-CN" altLang="en-US" dirty="0"/>
              <a:t>第二章  消费者心理活动过程</a:t>
            </a:r>
            <a:endParaRPr lang="zh-CN" altLang="en-US" dirty="0"/>
          </a:p>
          <a:p>
            <a:pPr>
              <a:lnSpc>
                <a:spcPct val="200000"/>
              </a:lnSpc>
            </a:pPr>
            <a:r>
              <a:rPr lang="zh-CN" altLang="en-US" dirty="0"/>
              <a:t>第三章  消费者个性心理特征</a:t>
            </a:r>
            <a:endParaRPr lang="zh-CN" altLang="en-US" dirty="0"/>
          </a:p>
          <a:p>
            <a:pPr>
              <a:lnSpc>
                <a:spcPct val="200000"/>
              </a:lnSpc>
            </a:pPr>
            <a:r>
              <a:rPr lang="zh-CN" altLang="en-US" dirty="0"/>
              <a:t>第四章  消费者个性心理倾向</a:t>
            </a:r>
            <a:endParaRPr lang="zh-CN" altLang="en-US" dirty="0"/>
          </a:p>
          <a:p>
            <a:pPr>
              <a:lnSpc>
                <a:spcPct val="200000"/>
              </a:lnSpc>
            </a:pPr>
            <a:r>
              <a:rPr lang="zh-CN" altLang="en-US" dirty="0"/>
              <a:t>第五章  消费者人口统计特征、</a:t>
            </a:r>
            <a:endParaRPr lang="zh-CN" altLang="en-US" dirty="0"/>
          </a:p>
          <a:p>
            <a:pPr>
              <a:lnSpc>
                <a:spcPct val="200000"/>
              </a:lnSpc>
            </a:pPr>
            <a:r>
              <a:rPr lang="zh-CN" altLang="en-US" dirty="0"/>
              <a:t>        自我概念与生活方式</a:t>
            </a:r>
            <a:endParaRPr lang="zh-CN" altLang="en-US" dirty="0"/>
          </a:p>
          <a:p>
            <a:pPr>
              <a:lnSpc>
                <a:spcPct val="200000"/>
              </a:lnSpc>
            </a:pPr>
            <a:r>
              <a:rPr lang="zh-CN" altLang="en-US" dirty="0"/>
              <a:t>第六章  消费群体与消费者行为</a:t>
            </a:r>
            <a:endParaRPr lang="zh-CN" altLang="en-US" dirty="0"/>
          </a:p>
          <a:p>
            <a:pPr>
              <a:lnSpc>
                <a:spcPct val="200000"/>
              </a:lnSpc>
            </a:pPr>
            <a:r>
              <a:rPr lang="zh-CN" altLang="en-US" dirty="0"/>
              <a:t>第七章  经济文化环境与消费者行为</a:t>
            </a:r>
            <a:endParaRPr lang="zh-CN" altLang="en-US" dirty="0"/>
          </a:p>
        </p:txBody>
      </p:sp>
      <p:sp>
        <p:nvSpPr>
          <p:cNvPr id="13" name="文本框 12"/>
          <p:cNvSpPr txBox="1"/>
          <p:nvPr/>
        </p:nvSpPr>
        <p:spPr>
          <a:xfrm>
            <a:off x="6892499" y="1622490"/>
            <a:ext cx="3814185" cy="4424737"/>
          </a:xfrm>
          <a:prstGeom prst="rect">
            <a:avLst/>
          </a:prstGeom>
          <a:noFill/>
        </p:spPr>
        <p:txBody>
          <a:bodyPr wrap="square">
            <a:spAutoFit/>
          </a:bodyPr>
          <a:lstStyle/>
          <a:p>
            <a:pPr>
              <a:lnSpc>
                <a:spcPct val="200000"/>
              </a:lnSpc>
            </a:pPr>
            <a:r>
              <a:rPr lang="zh-CN" altLang="en-US" dirty="0"/>
              <a:t>第八章    社会环境与消费者行为</a:t>
            </a:r>
            <a:endParaRPr lang="zh-CN" altLang="en-US" dirty="0"/>
          </a:p>
          <a:p>
            <a:pPr>
              <a:lnSpc>
                <a:spcPct val="200000"/>
              </a:lnSpc>
            </a:pPr>
            <a:r>
              <a:rPr lang="zh-CN" altLang="en-US" dirty="0"/>
              <a:t>第九章    产品与消费者行为</a:t>
            </a:r>
            <a:endParaRPr lang="zh-CN" altLang="en-US" dirty="0"/>
          </a:p>
          <a:p>
            <a:pPr>
              <a:lnSpc>
                <a:spcPct val="200000"/>
              </a:lnSpc>
            </a:pPr>
            <a:r>
              <a:rPr lang="zh-CN" altLang="en-US" dirty="0"/>
              <a:t>第十章    价格与消费者行为</a:t>
            </a:r>
            <a:endParaRPr lang="zh-CN" altLang="en-US" dirty="0"/>
          </a:p>
          <a:p>
            <a:pPr>
              <a:lnSpc>
                <a:spcPct val="200000"/>
              </a:lnSpc>
            </a:pPr>
            <a:r>
              <a:rPr lang="zh-CN" altLang="en-US" dirty="0"/>
              <a:t>第十一章  销售场景与消费者行为</a:t>
            </a:r>
            <a:endParaRPr lang="zh-CN" altLang="en-US" dirty="0"/>
          </a:p>
          <a:p>
            <a:pPr>
              <a:lnSpc>
                <a:spcPct val="200000"/>
              </a:lnSpc>
            </a:pPr>
            <a:r>
              <a:rPr lang="zh-CN" altLang="en-US" dirty="0"/>
              <a:t>第十二章  促销与消费者行为</a:t>
            </a:r>
            <a:endParaRPr lang="zh-CN" altLang="en-US" dirty="0"/>
          </a:p>
          <a:p>
            <a:pPr>
              <a:lnSpc>
                <a:spcPct val="200000"/>
              </a:lnSpc>
            </a:pPr>
            <a:r>
              <a:rPr lang="zh-CN" altLang="en-US" dirty="0"/>
              <a:t>第十三章  消费者购买行为与决策</a:t>
            </a:r>
            <a:endParaRPr lang="zh-CN" altLang="en-US" dirty="0"/>
          </a:p>
          <a:p>
            <a:pPr>
              <a:lnSpc>
                <a:spcPct val="200000"/>
              </a:lnSpc>
            </a:pPr>
            <a:r>
              <a:rPr lang="zh-CN" altLang="en-US" dirty="0"/>
              <a:t>第十四章  网络消费心理与行为</a:t>
            </a:r>
            <a:endParaRPr lang="zh-CN" altLang="en-US" dirty="0"/>
          </a:p>
          <a:p>
            <a:pPr>
              <a:lnSpc>
                <a:spcPct val="200000"/>
              </a:lnSpc>
            </a:pPr>
            <a:r>
              <a:rPr lang="zh-CN" altLang="en-US" dirty="0">
                <a:solidFill>
                  <a:srgbClr val="FF0000"/>
                </a:solidFill>
              </a:rPr>
              <a:t>第十五章  绿色消费心理与行为</a:t>
            </a:r>
            <a:endParaRPr lang="zh-CN" altLang="en-US" dirty="0">
              <a:solidFill>
                <a:srgbClr val="FF0000"/>
              </a:solidFill>
            </a:endParaRPr>
          </a:p>
        </p:txBody>
      </p:sp>
      <p:grpSp>
        <p:nvGrpSpPr>
          <p:cNvPr id="2" name="PA_组合 20"/>
          <p:cNvGrpSpPr/>
          <p:nvPr>
            <p:custDataLst>
              <p:tags r:id="rId3"/>
            </p:custDataLst>
          </p:nvPr>
        </p:nvGrpSpPr>
        <p:grpSpPr>
          <a:xfrm>
            <a:off x="0" y="1269345"/>
            <a:ext cx="12192000" cy="72008"/>
            <a:chOff x="2190216" y="0"/>
            <a:chExt cx="7128792" cy="108012"/>
          </a:xfrm>
        </p:grpSpPr>
        <p:sp>
          <p:nvSpPr>
            <p:cNvPr id="3" name="矩形 2"/>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8" name="矩形 7"/>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9" name="矩形 8"/>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0" name="矩形 9"/>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矩形 11"/>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4" name="矩形 13"/>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4164"/>
    </mc:Choice>
    <mc:Fallback>
      <p:transition advTm="4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to="" calcmode="lin" valueType="num">
                                      <p:cBhvr>
                                        <p:cTn id="7"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6"/>
                                        </p:tgtEl>
                                        <p:attrNameLst>
                                          <p:attrName>style.visibility</p:attrName>
                                        </p:attrNameLst>
                                      </p:cBhvr>
                                      <p:to>
                                        <p:strVal val="visible"/>
                                      </p:to>
                                    </p:set>
                                    <p:anim to="" calcmode="lin" valueType="num">
                                      <p:cBhvr>
                                        <p:cTn id="13"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000"/>
                                        <p:tgtEl>
                                          <p:spTgt spid="13"/>
                                        </p:tgtEl>
                                      </p:cBhvr>
                                    </p:animEffect>
                                  </p:childTnLst>
                                </p:cTn>
                              </p:par>
                              <p:par>
                                <p:cTn id="25" presetID="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to="" calcmode="lin" valueType="num">
                                      <p:cBhvr>
                                        <p:cTn id="2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2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2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3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791200" y="1544124"/>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2293620" y="2675890"/>
            <a:ext cx="7603490" cy="912495"/>
          </a:xfrm>
          <a:prstGeom prst="rect">
            <a:avLst/>
          </a:prstGeom>
          <a:noFill/>
        </p:spPr>
        <p:txBody>
          <a:bodyPr wrap="square" rtlCol="0">
            <a:spAutoFit/>
          </a:bodyPr>
          <a:lstStyle/>
          <a:p>
            <a:pPr algn="ctr" defTabSz="1219200"/>
            <a:r>
              <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rPr>
              <a:t>第一篇  消费者行为基础</a:t>
            </a:r>
            <a:endPar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endParaRPr>
          </a:p>
        </p:txBody>
      </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20"/>
          <p:cNvGrpSpPr/>
          <p:nvPr>
            <p:custDataLst>
              <p:tags r:id="rId1"/>
            </p:custDataLst>
          </p:nvPr>
        </p:nvGrpSpPr>
        <p:grpSpPr>
          <a:xfrm>
            <a:off x="4392150" y="1500466"/>
            <a:ext cx="3407701" cy="63239"/>
            <a:chOff x="2190216" y="0"/>
            <a:chExt cx="4752528"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36" name="PA_文本框 35"/>
          <p:cNvSpPr txBox="1"/>
          <p:nvPr>
            <p:custDataLst>
              <p:tags r:id="rId2"/>
            </p:custDataLst>
          </p:nvPr>
        </p:nvSpPr>
        <p:spPr>
          <a:xfrm>
            <a:off x="2738968" y="544118"/>
            <a:ext cx="6697574" cy="768350"/>
          </a:xfrm>
          <a:prstGeom prst="rect">
            <a:avLst/>
          </a:prstGeom>
          <a:noFill/>
        </p:spPr>
        <p:txBody>
          <a:bodyPr wrap="square" rtlCol="0">
            <a:spAutoFit/>
          </a:bodyPr>
          <a:lstStyle/>
          <a:p>
            <a:pPr algn="ctr" defTabSz="1219200"/>
            <a:r>
              <a:rPr lang="zh-CN" altLang="en-US" sz="4400" b="1" dirty="0">
                <a:ln w="6350">
                  <a:noFill/>
                </a:ln>
                <a:solidFill>
                  <a:srgbClr val="1D69A3"/>
                </a:solidFill>
                <a:latin typeface="Impact" panose="020B0806030902050204" pitchFamily="34" charset="0"/>
                <a:ea typeface="微软雅黑" panose="020B0503020204020204" pitchFamily="34" charset="-122"/>
              </a:rPr>
              <a:t>第一章   消费者行为学概述</a:t>
            </a:r>
            <a:endParaRPr lang="zh-CN" altLang="en-US" sz="4400" b="1" dirty="0">
              <a:ln w="6350">
                <a:noFill/>
              </a:ln>
              <a:solidFill>
                <a:srgbClr val="1D69A3"/>
              </a:solidFill>
              <a:latin typeface="Impact" panose="020B0806030902050204" pitchFamily="34" charset="0"/>
              <a:ea typeface="微软雅黑" panose="020B0503020204020204" pitchFamily="34" charset="-122"/>
            </a:endParaRPr>
          </a:p>
        </p:txBody>
      </p:sp>
      <p:grpSp>
        <p:nvGrpSpPr>
          <p:cNvPr id="3" name="PA_组合 1"/>
          <p:cNvGrpSpPr/>
          <p:nvPr>
            <p:custDataLst>
              <p:tags r:id="rId3"/>
            </p:custDataLst>
          </p:nvPr>
        </p:nvGrpSpPr>
        <p:grpSpPr>
          <a:xfrm>
            <a:off x="1007963" y="3052496"/>
            <a:ext cx="3052075" cy="947057"/>
            <a:chOff x="522514" y="3027330"/>
            <a:chExt cx="1512542" cy="1440160"/>
          </a:xfrm>
        </p:grpSpPr>
        <p:sp>
          <p:nvSpPr>
            <p:cNvPr id="54" name="矩形 5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cxnSp>
          <p:nvCxnSpPr>
            <p:cNvPr id="55" name="直接连接符 5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PA_任意多边形 9"/>
          <p:cNvSpPr>
            <a:spLocks noEditPoints="1"/>
          </p:cNvSpPr>
          <p:nvPr>
            <p:custDataLst>
              <p:tags r:id="rId4"/>
            </p:custDataLst>
          </p:nvPr>
        </p:nvSpPr>
        <p:spPr bwMode="auto">
          <a:xfrm>
            <a:off x="8135607" y="2209106"/>
            <a:ext cx="507312" cy="330552"/>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73" name="PA_任意多边形 13"/>
          <p:cNvSpPr>
            <a:spLocks noEditPoints="1"/>
          </p:cNvSpPr>
          <p:nvPr>
            <p:custDataLst>
              <p:tags r:id="rId5"/>
            </p:custDataLst>
          </p:nvPr>
        </p:nvSpPr>
        <p:spPr bwMode="auto">
          <a:xfrm>
            <a:off x="2560386" y="2412991"/>
            <a:ext cx="465373" cy="386477"/>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9" name="PA_组合 82"/>
          <p:cNvGrpSpPr/>
          <p:nvPr>
            <p:custDataLst>
              <p:tags r:id="rId6"/>
            </p:custDataLst>
          </p:nvPr>
        </p:nvGrpSpPr>
        <p:grpSpPr>
          <a:xfrm>
            <a:off x="7184480" y="2993441"/>
            <a:ext cx="3052075" cy="947057"/>
            <a:chOff x="522514" y="3027330"/>
            <a:chExt cx="1512542" cy="1440160"/>
          </a:xfrm>
        </p:grpSpPr>
        <p:sp>
          <p:nvSpPr>
            <p:cNvPr id="84" name="矩形 8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cxnSp>
          <p:nvCxnSpPr>
            <p:cNvPr id="85" name="直接连接符 8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6" name="PA_矩形 65"/>
          <p:cNvSpPr/>
          <p:nvPr>
            <p:custDataLst>
              <p:tags r:id="rId7"/>
            </p:custDataLst>
          </p:nvPr>
        </p:nvSpPr>
        <p:spPr>
          <a:xfrm>
            <a:off x="1270319" y="3293532"/>
            <a:ext cx="3357814" cy="1198880"/>
          </a:xfrm>
          <a:prstGeom prst="rect">
            <a:avLst/>
          </a:prstGeom>
        </p:spPr>
        <p:txBody>
          <a:bodyPr wrap="square">
            <a:spAutoFit/>
          </a:bodyPr>
          <a:lstStyle/>
          <a:p>
            <a:pPr algn="ctr" defTabSz="1219200"/>
            <a:r>
              <a:rPr lang="zh-CN" altLang="en-US" sz="3600" b="1" dirty="0">
                <a:ln w="6350">
                  <a:noFill/>
                </a:ln>
                <a:solidFill>
                  <a:srgbClr val="FFFFFF">
                    <a:lumMod val="50000"/>
                  </a:srgbClr>
                </a:solidFill>
                <a:latin typeface="Impact" panose="020B0806030902050204" pitchFamily="34" charset="0"/>
                <a:ea typeface="微软雅黑" panose="020B0503020204020204" pitchFamily="34" charset="-122"/>
              </a:rPr>
              <a:t>第一节 </a:t>
            </a:r>
            <a:endParaRPr lang="en-US" altLang="zh-CN" sz="36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altLang="en-US" sz="3600" b="1" dirty="0">
                <a:ln w="6350">
                  <a:noFill/>
                </a:ln>
                <a:solidFill>
                  <a:srgbClr val="FFFFFF">
                    <a:lumMod val="50000"/>
                  </a:srgbClr>
                </a:solidFill>
                <a:latin typeface="Impact" panose="020B0806030902050204" pitchFamily="34" charset="0"/>
                <a:ea typeface="微软雅黑" panose="020B0503020204020204" pitchFamily="34" charset="-122"/>
              </a:rPr>
              <a:t>研究</a:t>
            </a:r>
            <a:r>
              <a:rPr lang="zh-CN" sz="3600" b="1" dirty="0">
                <a:ln w="6350">
                  <a:noFill/>
                </a:ln>
                <a:solidFill>
                  <a:srgbClr val="FFFFFF">
                    <a:lumMod val="50000"/>
                  </a:srgbClr>
                </a:solidFill>
                <a:latin typeface="Impact" panose="020B0806030902050204" pitchFamily="34" charset="0"/>
                <a:ea typeface="微软雅黑" panose="020B0503020204020204" pitchFamily="34" charset="-122"/>
              </a:rPr>
              <a:t>内容</a:t>
            </a:r>
            <a:endParaRPr lang="zh-CN" sz="36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
        <p:nvSpPr>
          <p:cNvPr id="38" name="PA_矩形 65"/>
          <p:cNvSpPr/>
          <p:nvPr>
            <p:custDataLst>
              <p:tags r:id="rId8"/>
            </p:custDataLst>
          </p:nvPr>
        </p:nvSpPr>
        <p:spPr>
          <a:xfrm>
            <a:off x="7184156" y="2993234"/>
            <a:ext cx="3357814" cy="1198880"/>
          </a:xfrm>
          <a:prstGeom prst="rect">
            <a:avLst/>
          </a:prstGeom>
        </p:spPr>
        <p:txBody>
          <a:bodyPr wrap="square">
            <a:spAutoFit/>
          </a:bodyPr>
          <a:lstStyle/>
          <a:p>
            <a:pPr algn="ctr" defTabSz="1219200"/>
            <a:r>
              <a:rPr lang="zh-CN" altLang="en-US" sz="3600" b="1" dirty="0">
                <a:ln w="6350">
                  <a:noFill/>
                </a:ln>
                <a:solidFill>
                  <a:srgbClr val="FFFFFF">
                    <a:lumMod val="50000"/>
                  </a:srgbClr>
                </a:solidFill>
                <a:latin typeface="Impact" panose="020B0806030902050204" pitchFamily="34" charset="0"/>
                <a:ea typeface="微软雅黑" panose="020B0503020204020204" pitchFamily="34" charset="-122"/>
              </a:rPr>
              <a:t>第二节</a:t>
            </a:r>
            <a:endParaRPr lang="en-US" altLang="zh-CN" sz="36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altLang="en-US" sz="3600" b="1" dirty="0">
                <a:ln w="6350">
                  <a:noFill/>
                </a:ln>
                <a:solidFill>
                  <a:srgbClr val="FFFFFF">
                    <a:lumMod val="50000"/>
                  </a:srgbClr>
                </a:solidFill>
                <a:latin typeface="Impact" panose="020B0806030902050204" pitchFamily="34" charset="0"/>
                <a:ea typeface="微软雅黑" panose="020B0503020204020204" pitchFamily="34" charset="-122"/>
              </a:rPr>
              <a:t>产生、发展</a:t>
            </a:r>
            <a:endParaRPr lang="zh-CN" altLang="en-US" sz="36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6"/>
                                        </p:tgtEl>
                                        <p:attrNameLst>
                                          <p:attrName>style.visibility</p:attrName>
                                        </p:attrNameLst>
                                      </p:cBhvr>
                                      <p:to>
                                        <p:strVal val="visible"/>
                                      </p:to>
                                    </p:set>
                                    <p:anim to="" calcmode="lin" valueType="num">
                                      <p:cBhvr>
                                        <p:cTn id="13"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to="" calcmode="lin" valueType="num">
                                      <p:cBhvr>
                                        <p:cTn id="19"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to="" calcmode="lin" valueType="num">
                                      <p:cBhvr>
                                        <p:cTn id="25" dur="700" fill="hold">
                                          <p:stCondLst>
                                            <p:cond delay="0"/>
                                          </p:stCondLst>
                                        </p:cTn>
                                        <p:tgtEl>
                                          <p:spTgt spid="69"/>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69"/>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69"/>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69"/>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to="" calcmode="lin" valueType="num">
                                      <p:cBhvr>
                                        <p:cTn id="31" dur="700" fill="hold">
                                          <p:stCondLst>
                                            <p:cond delay="0"/>
                                          </p:stCondLst>
                                        </p:cTn>
                                        <p:tgtEl>
                                          <p:spTgt spid="73"/>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73"/>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73"/>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73"/>
                                        </p:tgtEl>
                                        <p:attrNameLst>
                                          <p:attrName>ppt_w</p:attrName>
                                        </p:attrNameLst>
                                      </p:cBhvr>
                                      <p:tavLst>
                                        <p:tav tm="0" fmla="#ppt_w-(-#ppt_w)*((1.5-1.5*$)^2-(1.5-1.5*$)^3)">
                                          <p:val>
                                            <p:fltVal val="0"/>
                                          </p:val>
                                        </p:tav>
                                        <p:tav tm="100000">
                                          <p:val>
                                            <p:fltVal val="1"/>
                                          </p:val>
                                        </p:tav>
                                      </p:tavLst>
                                    </p:anim>
                                  </p:childTnLst>
                                </p:cTn>
                              </p:par>
                              <p:par>
                                <p:cTn id="35" presetID="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700" fill="hold">
                                          <p:stCondLst>
                                            <p:cond delay="0"/>
                                          </p:stCondLst>
                                        </p:cTn>
                                        <p:tgtEl>
                                          <p:spTgt spid="9"/>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9"/>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9"/>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9"/>
                                        </p:tgtEl>
                                        <p:attrNameLst>
                                          <p:attrName>ppt_w</p:attrName>
                                        </p:attrNameLst>
                                      </p:cBhvr>
                                      <p:tavLst>
                                        <p:tav tm="0" fmla="#ppt_w-(-#ppt_w)*((1.5-1.5*$)^2-(1.5-1.5*$)^3)">
                                          <p:val>
                                            <p:fltVal val="0"/>
                                          </p:val>
                                        </p:tav>
                                        <p:tav tm="100000">
                                          <p:val>
                                            <p:fltVal val="1"/>
                                          </p:val>
                                        </p:tav>
                                      </p:tavLst>
                                    </p:anim>
                                  </p:childTnLst>
                                </p:cTn>
                              </p:par>
                              <p:par>
                                <p:cTn id="41" presetID="0"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to="" calcmode="lin" valueType="num">
                                      <p:cBhvr>
                                        <p:cTn id="43" dur="700" fill="hold">
                                          <p:stCondLst>
                                            <p:cond delay="0"/>
                                          </p:stCondLst>
                                        </p:cTn>
                                        <p:tgtEl>
                                          <p:spTgt spid="66"/>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66"/>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66"/>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66"/>
                                        </p:tgtEl>
                                        <p:attrNameLst>
                                          <p:attrName>ppt_w</p:attrName>
                                        </p:attrNameLst>
                                      </p:cBhvr>
                                      <p:tavLst>
                                        <p:tav tm="0" fmla="#ppt_w-(-#ppt_w)*((1.5-1.5*$)^2-(1.5-1.5*$)^3)">
                                          <p:val>
                                            <p:fltVal val="0"/>
                                          </p:val>
                                        </p:tav>
                                        <p:tav tm="100000">
                                          <p:val>
                                            <p:fltVal val="1"/>
                                          </p:val>
                                        </p:tav>
                                      </p:tavLst>
                                    </p:anim>
                                  </p:childTnLst>
                                </p:cTn>
                              </p:par>
                              <p:par>
                                <p:cTn id="47" presetID="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to="" calcmode="lin" valueType="num">
                                      <p:cBhvr>
                                        <p:cTn id="49"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9" grpId="0" bldLvl="0" animBg="1"/>
      <p:bldP spid="73" grpId="0" bldLvl="0" animBg="1"/>
      <p:bldP spid="6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19200" y="635000"/>
            <a:ext cx="9753600" cy="2143125"/>
          </a:xfrm>
          <a:prstGeom prst="rect">
            <a:avLst/>
          </a:prstGeom>
          <a:noFill/>
        </p:spPr>
        <p:txBody>
          <a:bodyPr wrap="square" rtlCol="0" anchor="ctr" anchorCtr="0">
            <a:noAutofit/>
          </a:bodyPr>
          <a:p>
            <a:pPr marL="0" indent="0">
              <a:buNone/>
            </a:pPr>
            <a:r>
              <a:rPr lang="zh-CN" altLang="en-US" sz="2600">
                <a:sym typeface="+mn-ea"/>
              </a:rPr>
              <a:t>你今天消费了吗？</a:t>
            </a:r>
            <a:endParaRPr lang="zh-CN" altLang="en-US" sz="2600"/>
          </a:p>
          <a:p>
            <a:pPr marL="0" indent="0">
              <a:buNone/>
            </a:pPr>
            <a:r>
              <a:rPr lang="zh-CN" altLang="en-US" sz="2600">
                <a:sym typeface="+mn-ea"/>
              </a:rPr>
              <a:t>消费了什么？</a:t>
            </a:r>
            <a:endParaRPr lang="zh-CN" altLang="en-US" sz="2600"/>
          </a:p>
          <a:p>
            <a:pPr marL="0" indent="0">
              <a:buNone/>
            </a:pPr>
            <a:r>
              <a:rPr lang="zh-CN" altLang="en-US" sz="2600">
                <a:sym typeface="+mn-ea"/>
              </a:rPr>
              <a:t>消费了多少？</a:t>
            </a:r>
            <a:endParaRPr lang="zh-CN" altLang="en-US" sz="2600"/>
          </a:p>
          <a:p>
            <a:pPr marL="0" indent="0">
              <a:buNone/>
            </a:pPr>
            <a:r>
              <a:rPr lang="zh-CN" altLang="en-US" sz="2600">
                <a:sym typeface="+mn-ea"/>
              </a:rPr>
              <a:t>为什么消费？</a:t>
            </a:r>
            <a:endParaRPr lang="zh-CN" altLang="en-US" sz="2600"/>
          </a:p>
          <a:p>
            <a:pPr marL="0" indent="0">
              <a:buNone/>
            </a:pPr>
            <a:r>
              <a:rPr lang="zh-CN" altLang="en-US" sz="2600">
                <a:sym typeface="+mn-ea"/>
              </a:rPr>
              <a:t>如何消费的？</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custDataLst>
              <p:tags r:id="rId2"/>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pitchFamily="34" charset="-122"/>
                <a:ea typeface="微软雅黑" panose="020B0503020204020204" pitchFamily="34" charset="-122"/>
              </a:rPr>
              <a:t>作答</a:t>
            </a: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9" name="组合 8"/>
          <p:cNvGrpSpPr/>
          <p:nvPr>
            <p:custDataLst>
              <p:tags r:id="rId3"/>
            </p:custDataLst>
          </p:nvPr>
        </p:nvGrpSpPr>
        <p:grpSpPr>
          <a:xfrm>
            <a:off x="0" y="0"/>
            <a:ext cx="12192000" cy="635000"/>
            <a:chOff x="0" y="0"/>
            <a:chExt cx="19200" cy="1000"/>
          </a:xfrm>
        </p:grpSpPr>
        <p:sp>
          <p:nvSpPr>
            <p:cNvPr id="5" name="TitleBackground"/>
            <p:cNvSpPr/>
            <p:nvPr>
              <p:custDataLst>
                <p:tags r:id="rId4"/>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ColorBlock"/>
            <p:cNvSpPr/>
            <p:nvPr>
              <p:custDataLst>
                <p:tags r:id="rId5"/>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ypeText"/>
            <p:cNvSpPr txBox="1"/>
            <p:nvPr>
              <p:custDataLst>
                <p:tags r:id="rId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主观题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8" name="TipText"/>
            <p:cNvSpPr txBox="1"/>
            <p:nvPr>
              <p:custDataLst>
                <p:tags r:id="rId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10分</a:t>
              </a:r>
              <a:endPar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 name="图片 1" descr="tmp8E0F"/>
          <p:cNvPicPr>
            <a:picLocks noChangeAspect="1"/>
          </p:cNvPicPr>
          <p:nvPr>
            <p:custDataLst>
              <p:tags r:id="rId8"/>
            </p:custDataLst>
          </p:nvPr>
        </p:nvPicPr>
        <p:blipFill>
          <a:blip r:embed="rId9"/>
          <a:stretch>
            <a:fillRect/>
          </a:stretch>
        </p:blipFill>
        <p:spPr>
          <a:xfrm>
            <a:off x="10642600" y="63500"/>
            <a:ext cx="1422400" cy="508000"/>
          </a:xfrm>
          <a:prstGeom prst="rect">
            <a:avLst/>
          </a:prstGeom>
        </p:spPr>
      </p:pic>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人均消费支出及构成"/>
          <p:cNvPicPr>
            <a:picLocks noChangeAspect="1"/>
          </p:cNvPicPr>
          <p:nvPr/>
        </p:nvPicPr>
        <p:blipFill>
          <a:blip r:embed="rId1"/>
          <a:srcRect t="10023"/>
          <a:stretch>
            <a:fillRect/>
          </a:stretch>
        </p:blipFill>
        <p:spPr>
          <a:xfrm>
            <a:off x="6233160" y="588010"/>
            <a:ext cx="5958205" cy="4333240"/>
          </a:xfrm>
          <a:prstGeom prst="rect">
            <a:avLst/>
          </a:prstGeom>
        </p:spPr>
      </p:pic>
      <p:sp>
        <p:nvSpPr>
          <p:cNvPr id="5" name="文本框 4"/>
          <p:cNvSpPr txBox="1"/>
          <p:nvPr/>
        </p:nvSpPr>
        <p:spPr>
          <a:xfrm>
            <a:off x="6970395" y="5180965"/>
            <a:ext cx="4687570" cy="368300"/>
          </a:xfrm>
          <a:prstGeom prst="rect">
            <a:avLst/>
          </a:prstGeom>
          <a:noFill/>
        </p:spPr>
        <p:txBody>
          <a:bodyPr wrap="square" rtlCol="0">
            <a:spAutoFit/>
          </a:bodyPr>
          <a:p>
            <a:pPr algn="ctr"/>
            <a:r>
              <a:rPr lang="en-US" altLang="zh-CN" b="1"/>
              <a:t>2023</a:t>
            </a:r>
            <a:r>
              <a:rPr lang="zh-CN" altLang="en-US" b="1"/>
              <a:t>年人均消费支出及构成</a:t>
            </a:r>
            <a:endParaRPr lang="zh-CN" altLang="en-US" b="1"/>
          </a:p>
        </p:txBody>
      </p:sp>
      <p:pic>
        <p:nvPicPr>
          <p:cNvPr id="100" name="图片 99"/>
          <p:cNvPicPr/>
          <p:nvPr/>
        </p:nvPicPr>
        <p:blipFill>
          <a:blip r:embed="rId2"/>
          <a:stretch>
            <a:fillRect/>
          </a:stretch>
        </p:blipFill>
        <p:spPr>
          <a:xfrm>
            <a:off x="0" y="588010"/>
            <a:ext cx="5928995" cy="4333240"/>
          </a:xfrm>
          <a:prstGeom prst="rect">
            <a:avLst/>
          </a:prstGeom>
          <a:noFill/>
          <a:ln w="9525">
            <a:noFill/>
          </a:ln>
        </p:spPr>
      </p:pic>
      <p:sp>
        <p:nvSpPr>
          <p:cNvPr id="2" name="文本框 1"/>
          <p:cNvSpPr txBox="1"/>
          <p:nvPr/>
        </p:nvSpPr>
        <p:spPr>
          <a:xfrm>
            <a:off x="748030" y="5280660"/>
            <a:ext cx="4687570" cy="368300"/>
          </a:xfrm>
          <a:prstGeom prst="rect">
            <a:avLst/>
          </a:prstGeom>
          <a:noFill/>
        </p:spPr>
        <p:txBody>
          <a:bodyPr wrap="square" rtlCol="0">
            <a:spAutoFit/>
          </a:bodyPr>
          <a:p>
            <a:pPr algn="ctr"/>
            <a:r>
              <a:rPr lang="en-US" altLang="zh-CN" b="1"/>
              <a:t>2022</a:t>
            </a:r>
            <a:r>
              <a:rPr lang="zh-CN" altLang="en-US" b="1"/>
              <a:t>年人均消费支出及构成</a:t>
            </a:r>
            <a:endParaRPr lang="zh-CN" altLang="en-US" b="1"/>
          </a:p>
        </p:txBody>
      </p:sp>
    </p:spTree>
  </p:cSld>
  <p:clrMapOvr>
    <a:masterClrMapping/>
  </p:clrMapOvr>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RAINPROBLEMTYPE" val="ProblemTypeMarker"/>
</p:tagLst>
</file>

<file path=ppt/tags/tag100.xml><?xml version="1.0" encoding="utf-8"?>
<p:tagLst xmlns:p="http://schemas.openxmlformats.org/presentationml/2006/main">
  <p:tag name="PA" val="v4.1.3"/>
</p:tagLst>
</file>

<file path=ppt/tags/tag101.xml><?xml version="1.0" encoding="utf-8"?>
<p:tagLst xmlns:p="http://schemas.openxmlformats.org/presentationml/2006/main">
  <p:tag name="PA" val="v4.1.3"/>
</p:tagLst>
</file>

<file path=ppt/tags/tag102.xml><?xml version="1.0" encoding="utf-8"?>
<p:tagLst xmlns:p="http://schemas.openxmlformats.org/presentationml/2006/main">
  <p:tag name="PA" val="v4.1.3"/>
</p:tagLst>
</file>

<file path=ppt/tags/tag103.xml><?xml version="1.0" encoding="utf-8"?>
<p:tagLst xmlns:p="http://schemas.openxmlformats.org/presentationml/2006/main">
  <p:tag name="PA" val="v4.1.3"/>
</p:tagLst>
</file>

<file path=ppt/tags/tag104.xml><?xml version="1.0" encoding="utf-8"?>
<p:tagLst xmlns:p="http://schemas.openxmlformats.org/presentationml/2006/main">
  <p:tag name="PA" val="v4.1.3"/>
</p:tagLst>
</file>

<file path=ppt/tags/tag105.xml><?xml version="1.0" encoding="utf-8"?>
<p:tagLst xmlns:p="http://schemas.openxmlformats.org/presentationml/2006/main">
  <p:tag name="PA" val="v4.1.3"/>
</p:tagLst>
</file>

<file path=ppt/tags/tag106.xml><?xml version="1.0" encoding="utf-8"?>
<p:tagLst xmlns:p="http://schemas.openxmlformats.org/presentationml/2006/main">
  <p:tag name="PA" val="v4.1.3"/>
</p:tagLst>
</file>

<file path=ppt/tags/tag107.xml><?xml version="1.0" encoding="utf-8"?>
<p:tagLst xmlns:p="http://schemas.openxmlformats.org/presentationml/2006/main">
  <p:tag name="PA" val="v4.1.3"/>
</p:tagLst>
</file>

<file path=ppt/tags/tag108.xml><?xml version="1.0" encoding="utf-8"?>
<p:tagLst xmlns:p="http://schemas.openxmlformats.org/presentationml/2006/main">
  <p:tag name="PA" val="v4.1.3"/>
</p:tagLst>
</file>

<file path=ppt/tags/tag109.xml><?xml version="1.0" encoding="utf-8"?>
<p:tagLst xmlns:p="http://schemas.openxmlformats.org/presentationml/2006/main">
  <p:tag name="PA" val="v4.1.3"/>
</p:tagLst>
</file>

<file path=ppt/tags/tag11.xml><?xml version="1.0" encoding="utf-8"?>
<p:tagLst xmlns:p="http://schemas.openxmlformats.org/presentationml/2006/main">
  <p:tag name="RAINPROBLEMTYPE" val="ProblemTypeMarker"/>
</p:tagLst>
</file>

<file path=ppt/tags/tag110.xml><?xml version="1.0" encoding="utf-8"?>
<p:tagLst xmlns:p="http://schemas.openxmlformats.org/presentationml/2006/main">
  <p:tag name="PA" val="v4.1.3"/>
</p:tagLst>
</file>

<file path=ppt/tags/tag111.xml><?xml version="1.0" encoding="utf-8"?>
<p:tagLst xmlns:p="http://schemas.openxmlformats.org/presentationml/2006/main">
  <p:tag name="PA" val="v4.1.3"/>
</p:tagLst>
</file>

<file path=ppt/tags/tag112.xml><?xml version="1.0" encoding="utf-8"?>
<p:tagLst xmlns:p="http://schemas.openxmlformats.org/presentationml/2006/main">
  <p:tag name="PA" val="v4.1.3"/>
</p:tagLst>
</file>

<file path=ppt/tags/tag113.xml><?xml version="1.0" encoding="utf-8"?>
<p:tagLst xmlns:p="http://schemas.openxmlformats.org/presentationml/2006/main">
  <p:tag name="PA" val="v4.1.3"/>
</p:tagLst>
</file>

<file path=ppt/tags/tag114.xml><?xml version="1.0" encoding="utf-8"?>
<p:tagLst xmlns:p="http://schemas.openxmlformats.org/presentationml/2006/main">
  <p:tag name="PA" val="v4.1.3"/>
</p:tagLst>
</file>

<file path=ppt/tags/tag115.xml><?xml version="1.0" encoding="utf-8"?>
<p:tagLst xmlns:p="http://schemas.openxmlformats.org/presentationml/2006/main">
  <p:tag name="PA" val="v4.1.3"/>
</p:tagLst>
</file>

<file path=ppt/tags/tag116.xml><?xml version="1.0" encoding="utf-8"?>
<p:tagLst xmlns:p="http://schemas.openxmlformats.org/presentationml/2006/main">
  <p:tag name="PA" val="v4.1.3"/>
</p:tagLst>
</file>

<file path=ppt/tags/tag117.xml><?xml version="1.0" encoding="utf-8"?>
<p:tagLst xmlns:p="http://schemas.openxmlformats.org/presentationml/2006/main">
  <p:tag name="PA" val="v4.1.3"/>
</p:tagLst>
</file>

<file path=ppt/tags/tag118.xml><?xml version="1.0" encoding="utf-8"?>
<p:tagLst xmlns:p="http://schemas.openxmlformats.org/presentationml/2006/main">
  <p:tag name="PA" val="v4.1.3"/>
</p:tagLst>
</file>

<file path=ppt/tags/tag119.xml><?xml version="1.0" encoding="utf-8"?>
<p:tagLst xmlns:p="http://schemas.openxmlformats.org/presentationml/2006/main">
  <p:tag name="PA" val="v4.1.3"/>
</p:tagLst>
</file>

<file path=ppt/tags/tag12.xml><?xml version="1.0" encoding="utf-8"?>
<p:tagLst xmlns:p="http://schemas.openxmlformats.org/presentationml/2006/main">
  <p:tag name="RAINPROBLEM" val="ProblemSetting"/>
  <p:tag name="RAINPROBLEMTYPE" val="ShortAnswer"/>
</p:tagLst>
</file>

<file path=ppt/tags/tag120.xml><?xml version="1.0" encoding="utf-8"?>
<p:tagLst xmlns:p="http://schemas.openxmlformats.org/presentationml/2006/main">
  <p:tag name="PA" val="v4.1.3"/>
</p:tagLst>
</file>

<file path=ppt/tags/tag121.xml><?xml version="1.0" encoding="utf-8"?>
<p:tagLst xmlns:p="http://schemas.openxmlformats.org/presentationml/2006/main">
  <p:tag name="PA" val="v4.1.3"/>
</p:tagLst>
</file>

<file path=ppt/tags/tag122.xml><?xml version="1.0" encoding="utf-8"?>
<p:tagLst xmlns:p="http://schemas.openxmlformats.org/presentationml/2006/main">
  <p:tag name="PA" val="v4.1.3"/>
</p:tagLst>
</file>

<file path=ppt/tags/tag123.xml><?xml version="1.0" encoding="utf-8"?>
<p:tagLst xmlns:p="http://schemas.openxmlformats.org/presentationml/2006/main">
  <p:tag name="PA" val="v4.1.3"/>
</p:tagLst>
</file>

<file path=ppt/tags/tag124.xml><?xml version="1.0" encoding="utf-8"?>
<p:tagLst xmlns:p="http://schemas.openxmlformats.org/presentationml/2006/main">
  <p:tag name="PA" val="v4.1.3"/>
</p:tagLst>
</file>

<file path=ppt/tags/tag125.xml><?xml version="1.0" encoding="utf-8"?>
<p:tagLst xmlns:p="http://schemas.openxmlformats.org/presentationml/2006/main">
  <p:tag name="PA" val="v4.1.3"/>
</p:tagLst>
</file>

<file path=ppt/tags/tag126.xml><?xml version="1.0" encoding="utf-8"?>
<p:tagLst xmlns:p="http://schemas.openxmlformats.org/presentationml/2006/main">
  <p:tag name="PA" val="v4.1.3"/>
</p:tagLst>
</file>

<file path=ppt/tags/tag127.xml><?xml version="1.0" encoding="utf-8"?>
<p:tagLst xmlns:p="http://schemas.openxmlformats.org/presentationml/2006/main">
  <p:tag name="PA" val="v4.1.3"/>
</p:tagLst>
</file>

<file path=ppt/tags/tag128.xml><?xml version="1.0" encoding="utf-8"?>
<p:tagLst xmlns:p="http://schemas.openxmlformats.org/presentationml/2006/main">
  <p:tag name="PA" val="v4.1.3"/>
</p:tagLst>
</file>

<file path=ppt/tags/tag129.xml><?xml version="1.0" encoding="utf-8"?>
<p:tagLst xmlns:p="http://schemas.openxmlformats.org/presentationml/2006/main">
  <p:tag name="PA" val="v4.1.3"/>
</p:tagLst>
</file>

<file path=ppt/tags/tag13.xml><?xml version="1.0" encoding="utf-8"?>
<p:tagLst xmlns:p="http://schemas.openxmlformats.org/presentationml/2006/main">
  <p:tag name="RAINPROBLEM" val="ShortAnswer"/>
  <p:tag name="PROBLEMSCORE" val="10.0"/>
  <p:tag name="PROBLEMVOICEALLOWED" val="False"/>
</p:tagLst>
</file>

<file path=ppt/tags/tag130.xml><?xml version="1.0" encoding="utf-8"?>
<p:tagLst xmlns:p="http://schemas.openxmlformats.org/presentationml/2006/main">
  <p:tag name="PA" val="v4.1.3"/>
</p:tagLst>
</file>

<file path=ppt/tags/tag131.xml><?xml version="1.0" encoding="utf-8"?>
<p:tagLst xmlns:p="http://schemas.openxmlformats.org/presentationml/2006/main">
  <p:tag name="PA" val="v4.1.3"/>
</p:tagLst>
</file>

<file path=ppt/tags/tag132.xml><?xml version="1.0" encoding="utf-8"?>
<p:tagLst xmlns:p="http://schemas.openxmlformats.org/presentationml/2006/main">
  <p:tag name="PA" val="v4.1.3"/>
</p:tagLst>
</file>

<file path=ppt/tags/tag133.xml><?xml version="1.0" encoding="utf-8"?>
<p:tagLst xmlns:p="http://schemas.openxmlformats.org/presentationml/2006/main">
  <p:tag name="PA" val="v4.1.3"/>
</p:tagLst>
</file>

<file path=ppt/tags/tag134.xml><?xml version="1.0" encoding="utf-8"?>
<p:tagLst xmlns:p="http://schemas.openxmlformats.org/presentationml/2006/main">
  <p:tag name="PA" val="v4.1.3"/>
</p:tagLst>
</file>

<file path=ppt/tags/tag135.xml><?xml version="1.0" encoding="utf-8"?>
<p:tagLst xmlns:p="http://schemas.openxmlformats.org/presentationml/2006/main">
  <p:tag name="PA" val="v4.1.3"/>
</p:tagLst>
</file>

<file path=ppt/tags/tag136.xml><?xml version="1.0" encoding="utf-8"?>
<p:tagLst xmlns:p="http://schemas.openxmlformats.org/presentationml/2006/main">
  <p:tag name="PA" val="v4.1.3"/>
</p:tagLst>
</file>

<file path=ppt/tags/tag137.xml><?xml version="1.0" encoding="utf-8"?>
<p:tagLst xmlns:p="http://schemas.openxmlformats.org/presentationml/2006/main">
  <p:tag name="PA" val="v4.1.3"/>
</p:tagLst>
</file>

<file path=ppt/tags/tag138.xml><?xml version="1.0" encoding="utf-8"?>
<p:tagLst xmlns:p="http://schemas.openxmlformats.org/presentationml/2006/main">
  <p:tag name="PA" val="v4.1.3"/>
</p:tagLst>
</file>

<file path=ppt/tags/tag139.xml><?xml version="1.0" encoding="utf-8"?>
<p:tagLst xmlns:p="http://schemas.openxmlformats.org/presentationml/2006/main">
  <p:tag name="PA" val="v4.1.3"/>
</p:tagLst>
</file>

<file path=ppt/tags/tag14.xml><?xml version="1.0" encoding="utf-8"?>
<p:tagLst xmlns:p="http://schemas.openxmlformats.org/presentationml/2006/main">
  <p:tag name="KSO_WM_UNIT_PLACING_PICTURE_USER_VIEWPORT" val="{&quot;height&quot;:4440,&quot;width&quot;:7980}"/>
</p:tagLst>
</file>

<file path=ppt/tags/tag140.xml><?xml version="1.0" encoding="utf-8"?>
<p:tagLst xmlns:p="http://schemas.openxmlformats.org/presentationml/2006/main">
  <p:tag name="PA" val="v4.1.3"/>
</p:tagLst>
</file>

<file path=ppt/tags/tag141.xml><?xml version="1.0" encoding="utf-8"?>
<p:tagLst xmlns:p="http://schemas.openxmlformats.org/presentationml/2006/main">
  <p:tag name="PA" val="v4.1.3"/>
</p:tagLst>
</file>

<file path=ppt/tags/tag142.xml><?xml version="1.0" encoding="utf-8"?>
<p:tagLst xmlns:p="http://schemas.openxmlformats.org/presentationml/2006/main">
  <p:tag name="PA" val="v4.1.3"/>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10_1*i*1"/>
  <p:tag name="KSO_WM_TEMPLATE_CATEGORY" val="diagram"/>
  <p:tag name="KSO_WM_TEMPLATE_INDEX" val="710"/>
  <p:tag name="KSO_WM_UNIT_LAYERLEVEL" val="1"/>
  <p:tag name="KSO_WM_TAG_VERSION" val="1.0"/>
  <p:tag name="KSO_WM_BEAUTIFY_FLAG" val="#wm#"/>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0_1*l_h_i*1_1_1"/>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0_1*l_h_i*1_1_2"/>
  <p:tag name="KSO_WM_TEMPLATE_CATEGORY" val="diagram"/>
  <p:tag name="KSO_WM_TEMPLATE_INDEX" val="710"/>
  <p:tag name="KSO_WM_UNIT_LAYERLEVEL" val="1_1_1"/>
  <p:tag name="KSO_WM_TAG_VERSION" val="1.0"/>
  <p:tag name="KSO_WM_BEAUTIFY_FLAG" val="#wm#"/>
  <p:tag name="KSO_WM_UNIT_LINE_FORE_SCHEMECOLOR_INDEX" val="6"/>
  <p:tag name="KSO_WM_UNIT_LINE_FILL_TYPE"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10_1*l_h_i*1_1_3"/>
  <p:tag name="KSO_WM_TEMPLATE_CATEGORY" val="diagram"/>
  <p:tag name="KSO_WM_TEMPLATE_INDEX" val="71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7.xml><?xml version="1.0" encoding="utf-8"?>
<p:tagLst xmlns:p="http://schemas.openxmlformats.org/presentationml/2006/main">
  <p:tag name="KSO_WM_UNIT_NOCLEAR" val="0"/>
  <p:tag name="KSO_WM_UNIT_VALUE" val="6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0_1*l_h_f*1_1_1"/>
  <p:tag name="KSO_WM_TEMPLATE_CATEGORY" val="diagram"/>
  <p:tag name="KSO_WM_TEMPLATE_INDEX" val="71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148.xml><?xml version="1.0" encoding="utf-8"?>
<p:tagLst xmlns:p="http://schemas.openxmlformats.org/presentationml/2006/main">
  <p:tag name="KSO_WM_UNIT_RELATE_UNITID" val="diagram710_6*l*1"/>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710_6*a*1"/>
  <p:tag name="KSO_WM_TEMPLATE_CATEGORY" val="diagram"/>
  <p:tag name="KSO_WM_TEMPLATE_INDEX" val="710"/>
  <p:tag name="KSO_WM_UNIT_LAYERLEVEL" val="1"/>
  <p:tag name="KSO_WM_TAG_VERSION" val="1.0"/>
  <p:tag name="KSO_WM_BEAUTIFY_FLAG" val="#wm#"/>
  <p:tag name="KSO_WM_UNIT_PRESET_TEXT" val="单击此处添加标题"/>
  <p:tag name="KSO_WM_UNIT_TEXT_FILL_FORE_SCHEMECOLOR_INDEX" val="13"/>
  <p:tag name="KSO_WM_UNIT_TEXT_FILL_TYPE" val="1"/>
</p:tagLst>
</file>

<file path=ppt/tags/tag149.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50.xml><?xml version="1.0" encoding="utf-8"?>
<p:tagLst xmlns:p="http://schemas.openxmlformats.org/presentationml/2006/main">
  <p:tag name="PA" val="v4.1.3"/>
</p:tagLst>
</file>

<file path=ppt/tags/tag151.xml><?xml version="1.0" encoding="utf-8"?>
<p:tagLst xmlns:p="http://schemas.openxmlformats.org/presentationml/2006/main">
  <p:tag name="PA" val="v4.1.3"/>
</p:tagLst>
</file>

<file path=ppt/tags/tag152.xml><?xml version="1.0" encoding="utf-8"?>
<p:tagLst xmlns:p="http://schemas.openxmlformats.org/presentationml/2006/main">
  <p:tag name="PA" val="v4.1.3"/>
</p:tagLst>
</file>

<file path=ppt/tags/tag153.xml><?xml version="1.0" encoding="utf-8"?>
<p:tagLst xmlns:p="http://schemas.openxmlformats.org/presentationml/2006/main">
  <p:tag name="PA" val="v4.1.3"/>
</p:tagLst>
</file>

<file path=ppt/tags/tag154.xml><?xml version="1.0" encoding="utf-8"?>
<p:tagLst xmlns:p="http://schemas.openxmlformats.org/presentationml/2006/main">
  <p:tag name="PA" val="v4.1.3"/>
</p:tagLst>
</file>

<file path=ppt/tags/tag155.xml><?xml version="1.0" encoding="utf-8"?>
<p:tagLst xmlns:p="http://schemas.openxmlformats.org/presentationml/2006/main">
  <p:tag name="PA" val="v4.1.3"/>
</p:tagLst>
</file>

<file path=ppt/tags/tag156.xml><?xml version="1.0" encoding="utf-8"?>
<p:tagLst xmlns:p="http://schemas.openxmlformats.org/presentationml/2006/main">
  <p:tag name="PA" val="v4.1.3"/>
</p:tagLst>
</file>

<file path=ppt/tags/tag157.xml><?xml version="1.0" encoding="utf-8"?>
<p:tagLst xmlns:p="http://schemas.openxmlformats.org/presentationml/2006/main">
  <p:tag name="PA" val="v4.1.3"/>
</p:tagLst>
</file>

<file path=ppt/tags/tag158.xml><?xml version="1.0" encoding="utf-8"?>
<p:tagLst xmlns:p="http://schemas.openxmlformats.org/presentationml/2006/main">
  <p:tag name="PA" val="v4.1.3"/>
</p:tagLst>
</file>

<file path=ppt/tags/tag159.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60.xml><?xml version="1.0" encoding="utf-8"?>
<p:tagLst xmlns:p="http://schemas.openxmlformats.org/presentationml/2006/main">
  <p:tag name="PA" val="v4.1.3"/>
</p:tagLst>
</file>

<file path=ppt/tags/tag161.xml><?xml version="1.0" encoding="utf-8"?>
<p:tagLst xmlns:p="http://schemas.openxmlformats.org/presentationml/2006/main">
  <p:tag name="PA" val="v4.1.3"/>
</p:tagLst>
</file>

<file path=ppt/tags/tag162.xml><?xml version="1.0" encoding="utf-8"?>
<p:tagLst xmlns:p="http://schemas.openxmlformats.org/presentationml/2006/main">
  <p:tag name="PA" val="v4.1.3"/>
</p:tagLst>
</file>

<file path=ppt/tags/tag163.xml><?xml version="1.0" encoding="utf-8"?>
<p:tagLst xmlns:p="http://schemas.openxmlformats.org/presentationml/2006/main">
  <p:tag name="PA" val="v4.1.3"/>
</p:tagLst>
</file>

<file path=ppt/tags/tag164.xml><?xml version="1.0" encoding="utf-8"?>
<p:tagLst xmlns:p="http://schemas.openxmlformats.org/presentationml/2006/main">
  <p:tag name="PA" val="v4.1.3"/>
</p:tagLst>
</file>

<file path=ppt/tags/tag165.xml><?xml version="1.0" encoding="utf-8"?>
<p:tagLst xmlns:p="http://schemas.openxmlformats.org/presentationml/2006/main">
  <p:tag name="PA" val="v4.1.3"/>
</p:tagLst>
</file>

<file path=ppt/tags/tag166.xml><?xml version="1.0" encoding="utf-8"?>
<p:tagLst xmlns:p="http://schemas.openxmlformats.org/presentationml/2006/main">
  <p:tag name="PA" val="v4.1.3"/>
</p:tagLst>
</file>

<file path=ppt/tags/tag167.xml><?xml version="1.0" encoding="utf-8"?>
<p:tagLst xmlns:p="http://schemas.openxmlformats.org/presentationml/2006/main">
  <p:tag name="PA" val="v4.1.3"/>
</p:tagLst>
</file>

<file path=ppt/tags/tag168.xml><?xml version="1.0" encoding="utf-8"?>
<p:tagLst xmlns:p="http://schemas.openxmlformats.org/presentationml/2006/main">
  <p:tag name="PA" val="v4.1.3"/>
</p:tagLst>
</file>

<file path=ppt/tags/tag169.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70.xml><?xml version="1.0" encoding="utf-8"?>
<p:tagLst xmlns:p="http://schemas.openxmlformats.org/presentationml/2006/main">
  <p:tag name="PA" val="v4.1.3"/>
</p:tagLst>
</file>

<file path=ppt/tags/tag171.xml><?xml version="1.0" encoding="utf-8"?>
<p:tagLst xmlns:p="http://schemas.openxmlformats.org/presentationml/2006/main">
  <p:tag name="PA" val="v4.1.3"/>
</p:tagLst>
</file>

<file path=ppt/tags/tag172.xml><?xml version="1.0" encoding="utf-8"?>
<p:tagLst xmlns:p="http://schemas.openxmlformats.org/presentationml/2006/main">
  <p:tag name="PA" val="v4.1.3"/>
</p:tagLst>
</file>

<file path=ppt/tags/tag173.xml><?xml version="1.0" encoding="utf-8"?>
<p:tagLst xmlns:p="http://schemas.openxmlformats.org/presentationml/2006/main">
  <p:tag name="PA" val="v4.1.3"/>
</p:tagLst>
</file>

<file path=ppt/tags/tag174.xml><?xml version="1.0" encoding="utf-8"?>
<p:tagLst xmlns:p="http://schemas.openxmlformats.org/presentationml/2006/main">
  <p:tag name="PA" val="v4.1.3"/>
</p:tagLst>
</file>

<file path=ppt/tags/tag175.xml><?xml version="1.0" encoding="utf-8"?>
<p:tagLst xmlns:p="http://schemas.openxmlformats.org/presentationml/2006/main">
  <p:tag name="KSO_WPP_MARK_KEY" val="472f8dd0-daab-4487-8797-1846526f0d60"/>
  <p:tag name="COMMONDATA" val="eyJoZGlkIjoiZDQ4NjZiODczODA2Y2U1MTAxNDQwYzA3NWI2NGM0MzAifQ=="/>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23.xml><?xml version="1.0" encoding="utf-8"?>
<p:tagLst xmlns:p="http://schemas.openxmlformats.org/presentationml/2006/main">
  <p:tag name="PA" val="v4.1.3"/>
</p:tagLst>
</file>

<file path=ppt/tags/tag24.xml><?xml version="1.0" encoding="utf-8"?>
<p:tagLst xmlns:p="http://schemas.openxmlformats.org/presentationml/2006/main">
  <p:tag name="PA" val="v4.1.3"/>
</p:tagLst>
</file>

<file path=ppt/tags/tag25.xml><?xml version="1.0" encoding="utf-8"?>
<p:tagLst xmlns:p="http://schemas.openxmlformats.org/presentationml/2006/main">
  <p:tag name="PA" val="v4.1.3"/>
</p:tagLst>
</file>

<file path=ppt/tags/tag26.xml><?xml version="1.0" encoding="utf-8"?>
<p:tagLst xmlns:p="http://schemas.openxmlformats.org/presentationml/2006/main">
  <p:tag name="PA" val="v4.1.3"/>
</p:tagLst>
</file>

<file path=ppt/tags/tag27.xml><?xml version="1.0" encoding="utf-8"?>
<p:tagLst xmlns:p="http://schemas.openxmlformats.org/presentationml/2006/main">
  <p:tag name="PA" val="v4.1.3"/>
</p:tagLst>
</file>

<file path=ppt/tags/tag28.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PA" val="v4.1.3"/>
</p:tagLst>
</file>

<file path=ppt/tags/tag31.xml><?xml version="1.0" encoding="utf-8"?>
<p:tagLst xmlns:p="http://schemas.openxmlformats.org/presentationml/2006/main">
  <p:tag name="PA" val="v4.1.3"/>
</p:tagLst>
</file>

<file path=ppt/tags/tag32.xml><?xml version="1.0" encoding="utf-8"?>
<p:tagLst xmlns:p="http://schemas.openxmlformats.org/presentationml/2006/main">
  <p:tag name="PA" val="v4.1.3"/>
</p:tagLst>
</file>

<file path=ppt/tags/tag33.xml><?xml version="1.0" encoding="utf-8"?>
<p:tagLst xmlns:p="http://schemas.openxmlformats.org/presentationml/2006/main">
  <p:tag name="PA" val="v4.1.3"/>
</p:tagLst>
</file>

<file path=ppt/tags/tag34.xml><?xml version="1.0" encoding="utf-8"?>
<p:tagLst xmlns:p="http://schemas.openxmlformats.org/presentationml/2006/main">
  <p:tag name="PA" val="v4.1.3"/>
</p:tagLst>
</file>

<file path=ppt/tags/tag35.xml><?xml version="1.0" encoding="utf-8"?>
<p:tagLst xmlns:p="http://schemas.openxmlformats.org/presentationml/2006/main">
  <p:tag name="PA" val="v4.1.3"/>
</p:tagLst>
</file>

<file path=ppt/tags/tag36.xml><?xml version="1.0" encoding="utf-8"?>
<p:tagLst xmlns:p="http://schemas.openxmlformats.org/presentationml/2006/main">
  <p:tag name="PA" val="v4.1.3"/>
</p:tagLst>
</file>

<file path=ppt/tags/tag37.xml><?xml version="1.0" encoding="utf-8"?>
<p:tagLst xmlns:p="http://schemas.openxmlformats.org/presentationml/2006/main">
  <p:tag name="PA" val="v4.1.3"/>
</p:tagLst>
</file>

<file path=ppt/tags/tag38.xml><?xml version="1.0" encoding="utf-8"?>
<p:tagLst xmlns:p="http://schemas.openxmlformats.org/presentationml/2006/main">
  <p:tag name="PA" val="v4.1.3"/>
</p:tagLst>
</file>

<file path=ppt/tags/tag39.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40.xml><?xml version="1.0" encoding="utf-8"?>
<p:tagLst xmlns:p="http://schemas.openxmlformats.org/presentationml/2006/main">
  <p:tag name="PA" val="v4.1.3"/>
</p:tagLst>
</file>

<file path=ppt/tags/tag41.xml><?xml version="1.0" encoding="utf-8"?>
<p:tagLst xmlns:p="http://schemas.openxmlformats.org/presentationml/2006/main">
  <p:tag name="PA" val="v4.1.3"/>
</p:tagLst>
</file>

<file path=ppt/tags/tag42.xml><?xml version="1.0" encoding="utf-8"?>
<p:tagLst xmlns:p="http://schemas.openxmlformats.org/presentationml/2006/main">
  <p:tag name="PA" val="v4.1.3"/>
</p:tagLst>
</file>

<file path=ppt/tags/tag43.xml><?xml version="1.0" encoding="utf-8"?>
<p:tagLst xmlns:p="http://schemas.openxmlformats.org/presentationml/2006/main">
  <p:tag name="PA" val="v4.1.3"/>
</p:tagLst>
</file>

<file path=ppt/tags/tag44.xml><?xml version="1.0" encoding="utf-8"?>
<p:tagLst xmlns:p="http://schemas.openxmlformats.org/presentationml/2006/main">
  <p:tag name="PA" val="v4.1.3"/>
</p:tagLst>
</file>

<file path=ppt/tags/tag45.xml><?xml version="1.0" encoding="utf-8"?>
<p:tagLst xmlns:p="http://schemas.openxmlformats.org/presentationml/2006/main">
  <p:tag name="PA" val="v4.1.3"/>
</p:tagLst>
</file>

<file path=ppt/tags/tag46.xml><?xml version="1.0" encoding="utf-8"?>
<p:tagLst xmlns:p="http://schemas.openxmlformats.org/presentationml/2006/main">
  <p:tag name="PA" val="v4.1.3"/>
</p:tagLst>
</file>

<file path=ppt/tags/tag47.xml><?xml version="1.0" encoding="utf-8"?>
<p:tagLst xmlns:p="http://schemas.openxmlformats.org/presentationml/2006/main">
  <p:tag name="PA" val="v4.1.3"/>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RAINPROBLEM" val="ProblemBody"/>
</p:tagLst>
</file>

<file path=ppt/tags/tag50.xml><?xml version="1.0" encoding="utf-8"?>
<p:tagLst xmlns:p="http://schemas.openxmlformats.org/presentationml/2006/main">
  <p:tag name="PA" val="v4.1.3"/>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PA" val="v4.1.3"/>
</p:tagLst>
</file>

<file path=ppt/tags/tag53.xml><?xml version="1.0" encoding="utf-8"?>
<p:tagLst xmlns:p="http://schemas.openxmlformats.org/presentationml/2006/main">
  <p:tag name="PA" val="v4.1.3"/>
</p:tagLst>
</file>

<file path=ppt/tags/tag54.xml><?xml version="1.0" encoding="utf-8"?>
<p:tagLst xmlns:p="http://schemas.openxmlformats.org/presentationml/2006/main">
  <p:tag name="PA" val="v4.1.3"/>
</p:tagLst>
</file>

<file path=ppt/tags/tag55.xml><?xml version="1.0" encoding="utf-8"?>
<p:tagLst xmlns:p="http://schemas.openxmlformats.org/presentationml/2006/main">
  <p:tag name="RAINPROBLEM" val="ProblemBody"/>
</p:tagLst>
</file>

<file path=ppt/tags/tag56.xml><?xml version="1.0" encoding="utf-8"?>
<p:tagLst xmlns:p="http://schemas.openxmlformats.org/presentationml/2006/main">
  <p:tag name="RAINPROBLEM" val="ProblemSubmit"/>
  <p:tag name="RAINPROBLEMTYPE" val="ShortAnswer"/>
</p:tagLst>
</file>

<file path=ppt/tags/tag57.xml><?xml version="1.0" encoding="utf-8"?>
<p:tagLst xmlns:p="http://schemas.openxmlformats.org/presentationml/2006/main">
  <p:tag name="RAINPROBLEMTYPE" val="ProblemTypeMarker"/>
</p:tagLst>
</file>

<file path=ppt/tags/tag58.xml><?xml version="1.0" encoding="utf-8"?>
<p:tagLst xmlns:p="http://schemas.openxmlformats.org/presentationml/2006/main">
  <p:tag name="RAINPROBLEMTYPE" val="ProblemTypeMarker"/>
</p:tagLst>
</file>

<file path=ppt/tags/tag59.xml><?xml version="1.0" encoding="utf-8"?>
<p:tagLst xmlns:p="http://schemas.openxmlformats.org/presentationml/2006/main">
  <p:tag name="RAINPROBLEMTYPE" val="ProblemTypeMarker"/>
</p:tagLst>
</file>

<file path=ppt/tags/tag6.xml><?xml version="1.0" encoding="utf-8"?>
<p:tagLst xmlns:p="http://schemas.openxmlformats.org/presentationml/2006/main">
  <p:tag name="RAINPROBLEM" val="ProblemSubmit"/>
  <p:tag name="RAINPROBLEMTYPE" val="ShortAnswer"/>
</p:tagLst>
</file>

<file path=ppt/tags/tag60.xml><?xml version="1.0" encoding="utf-8"?>
<p:tagLst xmlns:p="http://schemas.openxmlformats.org/presentationml/2006/main">
  <p:tag name="RAINPROBLEMTYPE" val="ProblemTypeMarker"/>
</p:tagLst>
</file>

<file path=ppt/tags/tag61.xml><?xml version="1.0" encoding="utf-8"?>
<p:tagLst xmlns:p="http://schemas.openxmlformats.org/presentationml/2006/main">
  <p:tag name="RAINPROBLEMTYPE" val="ProblemTypeMarker"/>
</p:tagLst>
</file>

<file path=ppt/tags/tag62.xml><?xml version="1.0" encoding="utf-8"?>
<p:tagLst xmlns:p="http://schemas.openxmlformats.org/presentationml/2006/main">
  <p:tag name="RAINPROBLEM" val="ProblemSetting"/>
  <p:tag name="RAINPROBLEMTYPE" val="ShortAnswer"/>
</p:tagLst>
</file>

<file path=ppt/tags/tag63.xml><?xml version="1.0" encoding="utf-8"?>
<p:tagLst xmlns:p="http://schemas.openxmlformats.org/presentationml/2006/main">
  <p:tag name="RAINPROBLEM" val="ShortAnswer"/>
  <p:tag name="PROBLEMSCORE" val="10.0"/>
  <p:tag name="PROBLEMVOICEALLOWED" val="False"/>
</p:tagLst>
</file>

<file path=ppt/tags/tag64.xml><?xml version="1.0" encoding="utf-8"?>
<p:tagLst xmlns:p="http://schemas.openxmlformats.org/presentationml/2006/main">
  <p:tag name="PA" val="v4.1.3"/>
</p:tagLst>
</file>

<file path=ppt/tags/tag65.xml><?xml version="1.0" encoding="utf-8"?>
<p:tagLst xmlns:p="http://schemas.openxmlformats.org/presentationml/2006/main">
  <p:tag name="PA" val="v4.1.3"/>
</p:tagLst>
</file>

<file path=ppt/tags/tag66.xml><?xml version="1.0" encoding="utf-8"?>
<p:tagLst xmlns:p="http://schemas.openxmlformats.org/presentationml/2006/main">
  <p:tag name="PA" val="v4.1.3"/>
</p:tagLst>
</file>

<file path=ppt/tags/tag67.xml><?xml version="1.0" encoding="utf-8"?>
<p:tagLst xmlns:p="http://schemas.openxmlformats.org/presentationml/2006/main">
  <p:tag name="PA" val="v4.1.3"/>
</p:tagLst>
</file>

<file path=ppt/tags/tag68.xml><?xml version="1.0" encoding="utf-8"?>
<p:tagLst xmlns:p="http://schemas.openxmlformats.org/presentationml/2006/main">
  <p:tag name="PA" val="v4.1.3"/>
</p:tagLst>
</file>

<file path=ppt/tags/tag69.xml><?xml version="1.0" encoding="utf-8"?>
<p:tagLst xmlns:p="http://schemas.openxmlformats.org/presentationml/2006/main">
  <p:tag name="PA" val="v4.1.3"/>
</p:tagLst>
</file>

<file path=ppt/tags/tag7.xml><?xml version="1.0" encoding="utf-8"?>
<p:tagLst xmlns:p="http://schemas.openxmlformats.org/presentationml/2006/main">
  <p:tag name="RAINPROBLEMTYPE" val="ProblemTypeMarker"/>
</p:tagLst>
</file>

<file path=ppt/tags/tag70.xml><?xml version="1.0" encoding="utf-8"?>
<p:tagLst xmlns:p="http://schemas.openxmlformats.org/presentationml/2006/main">
  <p:tag name="PA" val="v4.1.3"/>
</p:tagLst>
</file>

<file path=ppt/tags/tag71.xml><?xml version="1.0" encoding="utf-8"?>
<p:tagLst xmlns:p="http://schemas.openxmlformats.org/presentationml/2006/main">
  <p:tag name="PA" val="v4.1.3"/>
</p:tagLst>
</file>

<file path=ppt/tags/tag72.xml><?xml version="1.0" encoding="utf-8"?>
<p:tagLst xmlns:p="http://schemas.openxmlformats.org/presentationml/2006/main">
  <p:tag name="PA" val="v4.1.3"/>
</p:tagLst>
</file>

<file path=ppt/tags/tag73.xml><?xml version="1.0" encoding="utf-8"?>
<p:tagLst xmlns:p="http://schemas.openxmlformats.org/presentationml/2006/main">
  <p:tag name="PA" val="v4.1.3"/>
</p:tagLst>
</file>

<file path=ppt/tags/tag74.xml><?xml version="1.0" encoding="utf-8"?>
<p:tagLst xmlns:p="http://schemas.openxmlformats.org/presentationml/2006/main">
  <p:tag name="PA" val="v4.1.3"/>
</p:tagLst>
</file>

<file path=ppt/tags/tag75.xml><?xml version="1.0" encoding="utf-8"?>
<p:tagLst xmlns:p="http://schemas.openxmlformats.org/presentationml/2006/main">
  <p:tag name="PA" val="v4.1.3"/>
</p:tagLst>
</file>

<file path=ppt/tags/tag76.xml><?xml version="1.0" encoding="utf-8"?>
<p:tagLst xmlns:p="http://schemas.openxmlformats.org/presentationml/2006/main">
  <p:tag name="PA" val="v4.1.3"/>
</p:tagLst>
</file>

<file path=ppt/tags/tag77.xml><?xml version="1.0" encoding="utf-8"?>
<p:tagLst xmlns:p="http://schemas.openxmlformats.org/presentationml/2006/main">
  <p:tag name="PA" val="v4.1.3"/>
</p:tagLst>
</file>

<file path=ppt/tags/tag78.xml><?xml version="1.0" encoding="utf-8"?>
<p:tagLst xmlns:p="http://schemas.openxmlformats.org/presentationml/2006/main">
  <p:tag name="PA" val="v4.1.3"/>
</p:tagLst>
</file>

<file path=ppt/tags/tag79.xml><?xml version="1.0" encoding="utf-8"?>
<p:tagLst xmlns:p="http://schemas.openxmlformats.org/presentationml/2006/main">
  <p:tag name="PA" val="v4.1.3"/>
</p:tagLst>
</file>

<file path=ppt/tags/tag8.xml><?xml version="1.0" encoding="utf-8"?>
<p:tagLst xmlns:p="http://schemas.openxmlformats.org/presentationml/2006/main">
  <p:tag name="RAINPROBLEMTYPE" val="ProblemTypeMarker"/>
</p:tagLst>
</file>

<file path=ppt/tags/tag80.xml><?xml version="1.0" encoding="utf-8"?>
<p:tagLst xmlns:p="http://schemas.openxmlformats.org/presentationml/2006/main">
  <p:tag name="PA" val="v4.1.3"/>
</p:tagLst>
</file>

<file path=ppt/tags/tag81.xml><?xml version="1.0" encoding="utf-8"?>
<p:tagLst xmlns:p="http://schemas.openxmlformats.org/presentationml/2006/main">
  <p:tag name="KSO_WM_UNIT_PLACING_PICTURE_USER_VIEWPORT" val="{&quot;height&quot;:2205,&quot;width&quot;:3300}"/>
</p:tagLst>
</file>

<file path=ppt/tags/tag82.xml><?xml version="1.0" encoding="utf-8"?>
<p:tagLst xmlns:p="http://schemas.openxmlformats.org/presentationml/2006/main">
  <p:tag name="RAINPROBLEM" val="ProblemBody"/>
</p:tagLst>
</file>

<file path=ppt/tags/tag83.xml><?xml version="1.0" encoding="utf-8"?>
<p:tagLst xmlns:p="http://schemas.openxmlformats.org/presentationml/2006/main">
  <p:tag name="RAINPROBLEM" val="ProblemItem"/>
</p:tagLst>
</file>

<file path=ppt/tags/tag84.xml><?xml version="1.0" encoding="utf-8"?>
<p:tagLst xmlns:p="http://schemas.openxmlformats.org/presentationml/2006/main">
  <p:tag name="RAINPROBLEM" val="ProblemItem"/>
</p:tagLst>
</file>

<file path=ppt/tags/tag85.xml><?xml version="1.0" encoding="utf-8"?>
<p:tagLst xmlns:p="http://schemas.openxmlformats.org/presentationml/2006/main">
  <p:tag name="RAINPROBLEM" val="ProblemItem"/>
</p:tagLst>
</file>

<file path=ppt/tags/tag86.xml><?xml version="1.0" encoding="utf-8"?>
<p:tagLst xmlns:p="http://schemas.openxmlformats.org/presentationml/2006/main">
  <p:tag name="RAINPROBLEM" val="ProblemBullet"/>
  <p:tag name="RAINPROBLEMTYPE" val="MultipleChoice"/>
  <p:tag name="RAINBULLET" val="Correct"/>
</p:tagLst>
</file>

<file path=ppt/tags/tag87.xml><?xml version="1.0" encoding="utf-8"?>
<p:tagLst xmlns:p="http://schemas.openxmlformats.org/presentationml/2006/main">
  <p:tag name="RAINPROBLEM" val="ProblemBullet"/>
  <p:tag name="RAINPROBLEMTYPE" val="MultipleChoice"/>
  <p:tag name="RAINBULLET" val="Wrong"/>
</p:tagLst>
</file>

<file path=ppt/tags/tag88.xml><?xml version="1.0" encoding="utf-8"?>
<p:tagLst xmlns:p="http://schemas.openxmlformats.org/presentationml/2006/main">
  <p:tag name="RAINPROBLEM" val="ProblemBullet"/>
  <p:tag name="RAINPROBLEMTYPE" val="MultipleChoice"/>
  <p:tag name="RAINBULLET" val="Wrong"/>
</p:tagLst>
</file>

<file path=ppt/tags/tag89.xml><?xml version="1.0" encoding="utf-8"?>
<p:tagLst xmlns:p="http://schemas.openxmlformats.org/presentationml/2006/main">
  <p:tag name="RAINPROBLEM" val="ProblemSubmit"/>
  <p:tag name="RAINPROBLEMTYPE" val="MultipleChoice"/>
</p:tagLst>
</file>

<file path=ppt/tags/tag9.xml><?xml version="1.0" encoding="utf-8"?>
<p:tagLst xmlns:p="http://schemas.openxmlformats.org/presentationml/2006/main">
  <p:tag name="RAINPROBLEMTYPE" val="ProblemTypeMarker"/>
</p:tagLst>
</file>

<file path=ppt/tags/tag90.xml><?xml version="1.0" encoding="utf-8"?>
<p:tagLst xmlns:p="http://schemas.openxmlformats.org/presentationml/2006/main">
  <p:tag name="RAINPROBLEMTYPE" val="ProblemTypeMarker"/>
</p:tagLst>
</file>

<file path=ppt/tags/tag91.xml><?xml version="1.0" encoding="utf-8"?>
<p:tagLst xmlns:p="http://schemas.openxmlformats.org/presentationml/2006/main">
  <p:tag name="RAINPROBLEMTYPE" val="ProblemTypeMarker"/>
</p:tagLst>
</file>

<file path=ppt/tags/tag92.xml><?xml version="1.0" encoding="utf-8"?>
<p:tagLst xmlns:p="http://schemas.openxmlformats.org/presentationml/2006/main">
  <p:tag name="RAINPROBLEMTYPE" val="ProblemTypeMarker"/>
</p:tagLst>
</file>

<file path=ppt/tags/tag93.xml><?xml version="1.0" encoding="utf-8"?>
<p:tagLst xmlns:p="http://schemas.openxmlformats.org/presentationml/2006/main">
  <p:tag name="RAINPROBLEMTYPE" val="ProblemTypeMarker"/>
</p:tagLst>
</file>

<file path=ppt/tags/tag94.xml><?xml version="1.0" encoding="utf-8"?>
<p:tagLst xmlns:p="http://schemas.openxmlformats.org/presentationml/2006/main">
  <p:tag name="RAINPROBLEMTYPE" val="ProblemTypeMarker"/>
</p:tagLst>
</file>

<file path=ppt/tags/tag95.xml><?xml version="1.0" encoding="utf-8"?>
<p:tagLst xmlns:p="http://schemas.openxmlformats.org/presentationml/2006/main">
  <p:tag name="RAINPROBLEM" val="ProblemSetting"/>
  <p:tag name="RAINPROBLEMTYPE" val="MultipleChoice"/>
</p:tagLst>
</file>

<file path=ppt/tags/tag96.xml><?xml version="1.0" encoding="utf-8"?>
<p:tagLst xmlns:p="http://schemas.openxmlformats.org/presentationml/2006/main">
  <p:tag name="RAINPROBLEM" val="MultipleChoice"/>
  <p:tag name="PROBLEMSCORE" val="1.0"/>
</p:tagLst>
</file>

<file path=ppt/tags/tag97.xml><?xml version="1.0" encoding="utf-8"?>
<p:tagLst xmlns:p="http://schemas.openxmlformats.org/presentationml/2006/main">
  <p:tag name="PA" val="v4.1.3"/>
</p:tagLst>
</file>

<file path=ppt/tags/tag98.xml><?xml version="1.0" encoding="utf-8"?>
<p:tagLst xmlns:p="http://schemas.openxmlformats.org/presentationml/2006/main">
  <p:tag name="PA" val="v4.1.3"/>
</p:tagLst>
</file>

<file path=ppt/tags/tag9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333333"/>
      </a:dk1>
      <a:lt1>
        <a:srgbClr val="FFFFFF"/>
      </a:lt1>
      <a:dk2>
        <a:srgbClr val="333333"/>
      </a:dk2>
      <a:lt2>
        <a:srgbClr val="FFFFFF"/>
      </a:lt2>
      <a:accent1>
        <a:srgbClr val="1D69A3"/>
      </a:accent1>
      <a:accent2>
        <a:srgbClr val="84CBC3"/>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3257</Words>
  <Application>WPS 演示</Application>
  <PresentationFormat>宽屏</PresentationFormat>
  <Paragraphs>260</Paragraphs>
  <Slides>27</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27</vt:i4>
      </vt:variant>
    </vt:vector>
  </HeadingPairs>
  <TitlesOfParts>
    <vt:vector size="44" baseType="lpstr">
      <vt:lpstr>Arial</vt:lpstr>
      <vt:lpstr>宋体</vt:lpstr>
      <vt:lpstr>Wingdings</vt:lpstr>
      <vt:lpstr>Calibri</vt:lpstr>
      <vt:lpstr>微软雅黑</vt:lpstr>
      <vt:lpstr>方正大黑简体</vt:lpstr>
      <vt:lpstr>Impact</vt:lpstr>
      <vt:lpstr>Arial Unicode MS</vt:lpstr>
      <vt:lpstr>等线</vt:lpstr>
      <vt:lpstr>Times New Roman</vt:lpstr>
      <vt:lpstr>方正宋一简体</vt:lpstr>
      <vt:lpstr>仿宋_GB2312</vt:lpstr>
      <vt:lpstr>仿宋</vt:lpstr>
      <vt:lpstr>等线 Light</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yy g</dc:creator>
  <cp:keywords>锐旗设计; https:/9ppt.taobao.com</cp:keywords>
  <cp:category>锐旗设计;https://9ppt.taobao.com</cp:category>
  <cp:lastModifiedBy>小刘老师</cp:lastModifiedBy>
  <cp:revision>165</cp:revision>
  <dcterms:created xsi:type="dcterms:W3CDTF">2016-08-30T15:34:00Z</dcterms:created>
  <dcterms:modified xsi:type="dcterms:W3CDTF">2024-08-22T01:52:52Z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7774FEC9BFD345298D7F7E715A87ED26</vt:lpwstr>
  </property>
</Properties>
</file>