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495" r:id="rId4"/>
    <p:sldId id="539" r:id="rId6"/>
    <p:sldId id="357" r:id="rId7"/>
    <p:sldId id="257" r:id="rId8"/>
    <p:sldId id="471" r:id="rId9"/>
    <p:sldId id="474" r:id="rId10"/>
    <p:sldId id="494" r:id="rId11"/>
    <p:sldId id="584" r:id="rId12"/>
    <p:sldId id="587" r:id="rId13"/>
    <p:sldId id="291" r:id="rId14"/>
    <p:sldId id="415" r:id="rId15"/>
    <p:sldId id="416" r:id="rId16"/>
    <p:sldId id="583" r:id="rId17"/>
    <p:sldId id="324" r:id="rId18"/>
    <p:sldId id="417" r:id="rId19"/>
    <p:sldId id="477" r:id="rId20"/>
    <p:sldId id="418" r:id="rId21"/>
    <p:sldId id="479" r:id="rId22"/>
    <p:sldId id="419" r:id="rId23"/>
    <p:sldId id="438" r:id="rId24"/>
    <p:sldId id="480" r:id="rId25"/>
    <p:sldId id="669" r:id="rId26"/>
    <p:sldId id="670" r:id="rId27"/>
    <p:sldId id="337" r:id="rId28"/>
    <p:sldId id="585" r:id="rId29"/>
    <p:sldId id="439" r:id="rId30"/>
    <p:sldId id="440" r:id="rId31"/>
    <p:sldId id="441" r:id="rId32"/>
    <p:sldId id="586" r:id="rId33"/>
    <p:sldId id="646" r:id="rId34"/>
    <p:sldId id="443" r:id="rId35"/>
    <p:sldId id="482" r:id="rId36"/>
    <p:sldId id="442" r:id="rId37"/>
    <p:sldId id="444" r:id="rId38"/>
    <p:sldId id="455" r:id="rId39"/>
    <p:sldId id="485" r:id="rId40"/>
    <p:sldId id="486" r:id="rId41"/>
    <p:sldId id="629" r:id="rId42"/>
    <p:sldId id="346" r:id="rId43"/>
    <p:sldId id="457" r:id="rId44"/>
    <p:sldId id="458" r:id="rId45"/>
    <p:sldId id="487" r:id="rId46"/>
    <p:sldId id="456" r:id="rId47"/>
    <p:sldId id="647" r:id="rId48"/>
    <p:sldId id="496" r:id="rId49"/>
    <p:sldId id="459" r:id="rId50"/>
    <p:sldId id="648" r:id="rId51"/>
    <p:sldId id="460" r:id="rId52"/>
    <p:sldId id="461" r:id="rId53"/>
    <p:sldId id="462" r:id="rId54"/>
    <p:sldId id="469" r:id="rId55"/>
    <p:sldId id="356" r:id="rId56"/>
  </p:sldIdLst>
  <p:sldSz cx="12192000"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ho"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CBC3"/>
    <a:srgbClr val="F57365"/>
    <a:srgbClr val="1D6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10" d="100"/>
          <a:sy n="110" d="100"/>
        </p:scale>
        <p:origin x="76" y="72"/>
      </p:cViewPr>
      <p:guideLst>
        <p:guide orient="horz" pos="1998"/>
        <p:guide pos="3840"/>
      </p:guideLst>
    </p:cSldViewPr>
  </p:slideViewPr>
  <p:notesTextViewPr>
    <p:cViewPr>
      <p:scale>
        <a:sx n="1" d="1"/>
        <a:sy n="1" d="1"/>
      </p:scale>
      <p:origin x="0" y="0"/>
    </p:cViewPr>
  </p:notesTextViewPr>
  <p:sorterViewPr>
    <p:cViewPr>
      <p:scale>
        <a:sx n="100" d="100"/>
        <a:sy n="100" d="100"/>
      </p:scale>
      <p:origin x="0" y="-49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1" Type="http://schemas.openxmlformats.org/officeDocument/2006/relationships/tags" Target="tags/tag348.xml"/><Relationship Id="rId60" Type="http://schemas.openxmlformats.org/officeDocument/2006/relationships/commentAuthors" Target="commentAuthors.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42986-7278-4353-98A2-826C12DEB03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86AFD-4707-4CD9-9835-ABA1131554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lumMod val="95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035C5D1-AD16-4B01-871F-DE047A6CFB6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BCDE635-3FC4-4B83-A3D1-632FFA341E9A}"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15838" r="78197" b="16675"/>
          <a:stretch>
            <a:fillRect/>
          </a:stretch>
        </p:blipFill>
        <p:spPr>
          <a:xfrm flipH="1">
            <a:off x="0" y="-12700"/>
            <a:ext cx="4189443"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noChangeArrowheads="1"/>
          </p:cNvSpPr>
          <p:nvPr>
            <p:ph type="dt" sz="half" idx="10"/>
          </p:nvPr>
        </p:nvSpPr>
        <p:spPr/>
        <p:txBody>
          <a:bodyPr/>
          <a:lstStyle>
            <a:lvl1pPr>
              <a:defRPr/>
            </a:lvl1pPr>
          </a:lstStyle>
          <a:p>
            <a:pPr>
              <a:defRPr/>
            </a:pPr>
            <a:endParaRPr lang="zh-CN" altLang="zh-CN">
              <a:solidFill>
                <a:srgbClr val="003366"/>
              </a:solidFill>
            </a:endParaRPr>
          </a:p>
        </p:txBody>
      </p:sp>
      <p:sp>
        <p:nvSpPr>
          <p:cNvPr id="5" name="Rectangle 6"/>
          <p:cNvSpPr>
            <a:spLocks noGrp="1" noChangeArrowheads="1"/>
          </p:cNvSpPr>
          <p:nvPr>
            <p:ph type="sldNum" sz="quarter" idx="11"/>
          </p:nvPr>
        </p:nvSpPr>
        <p:spPr/>
        <p:txBody>
          <a:bodyPr/>
          <a:lstStyle>
            <a:lvl1pPr>
              <a:defRPr/>
            </a:lvl1pPr>
          </a:lstStyle>
          <a:p>
            <a:fld id="{CF9EAE78-32CA-46D4-9FDA-D83C8DBDCFC9}" type="slidenum">
              <a:rPr lang="en-US" altLang="zh-CN">
                <a:solidFill>
                  <a:srgbClr val="FFFFFF"/>
                </a:solidFill>
              </a:rPr>
            </a:fld>
            <a:endParaRPr lang="en-US" altLang="zh-CN">
              <a:solidFill>
                <a:srgbClr val="FFFFFF"/>
              </a:solidFill>
            </a:endParaRPr>
          </a:p>
        </p:txBody>
      </p:sp>
      <p:sp>
        <p:nvSpPr>
          <p:cNvPr id="6" name="Rectangle 5"/>
          <p:cNvSpPr>
            <a:spLocks noGrp="1" noChangeArrowheads="1"/>
          </p:cNvSpPr>
          <p:nvPr>
            <p:ph type="ftr" sz="quarter" idx="12"/>
          </p:nvPr>
        </p:nvSpPr>
        <p:spPr/>
        <p:txBody>
          <a:bodyPr/>
          <a:lstStyle>
            <a:lvl1pPr>
              <a:defRPr/>
            </a:lvl1pPr>
          </a:lstStyle>
          <a:p>
            <a:r>
              <a:rPr lang="en-US" altLang="zh-CN">
                <a:solidFill>
                  <a:srgbClr val="003366"/>
                </a:solidFill>
              </a:rPr>
              <a:t>www.themegallery.com</a:t>
            </a:r>
            <a:endParaRPr lang="en-US" altLang="zh-CN">
              <a:solidFill>
                <a:srgbClr val="003366"/>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solidFill>
                <a:srgbClr val="003366"/>
              </a:solidFill>
            </a:endParaRPr>
          </a:p>
        </p:txBody>
      </p:sp>
      <p:sp>
        <p:nvSpPr>
          <p:cNvPr id="3" name="Rectangle 6"/>
          <p:cNvSpPr>
            <a:spLocks noGrp="1" noChangeArrowheads="1"/>
          </p:cNvSpPr>
          <p:nvPr>
            <p:ph type="sldNum" sz="quarter" idx="11"/>
          </p:nvPr>
        </p:nvSpPr>
        <p:spPr/>
        <p:txBody>
          <a:bodyPr/>
          <a:lstStyle>
            <a:lvl1pPr>
              <a:defRPr/>
            </a:lvl1pPr>
          </a:lstStyle>
          <a:p>
            <a:fld id="{5F3EE0B6-D11F-4C95-83FD-78CBC39F5496}" type="slidenum">
              <a:rPr lang="en-US" altLang="zh-CN">
                <a:solidFill>
                  <a:srgbClr val="FFFFFF"/>
                </a:solidFill>
              </a:rPr>
            </a:fld>
            <a:endParaRPr lang="en-US" altLang="zh-CN">
              <a:solidFill>
                <a:srgbClr val="FFFFFF"/>
              </a:solidFill>
            </a:endParaRPr>
          </a:p>
        </p:txBody>
      </p:sp>
      <p:sp>
        <p:nvSpPr>
          <p:cNvPr id="4" name="Rectangle 5"/>
          <p:cNvSpPr>
            <a:spLocks noGrp="1" noChangeArrowheads="1"/>
          </p:cNvSpPr>
          <p:nvPr>
            <p:ph type="ftr" sz="quarter" idx="12"/>
          </p:nvPr>
        </p:nvSpPr>
        <p:spPr/>
        <p:txBody>
          <a:bodyPr/>
          <a:lstStyle>
            <a:lvl1pPr>
              <a:defRPr/>
            </a:lvl1pPr>
          </a:lstStyle>
          <a:p>
            <a:r>
              <a:rPr lang="en-US" altLang="zh-CN">
                <a:solidFill>
                  <a:srgbClr val="003366"/>
                </a:solidFill>
              </a:rPr>
              <a:t>www.themegallery.com</a:t>
            </a:r>
            <a:endParaRPr lang="en-US" altLang="zh-CN">
              <a:solidFill>
                <a:srgbClr val="003366"/>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D001350-E321-44A0-9483-363D51B41BA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7B1E7C8-A036-435A-8DC2-86FBA510714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01350-E321-44A0-9483-363D51B41BA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E7C8-A036-435A-8DC2-86FBA51071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35C5D1-AD16-4B01-871F-DE047A6CFB67}"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BCDE635-3FC4-4B83-A3D1-632FFA341E9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1" Type="http://schemas.openxmlformats.org/officeDocument/2006/relationships/notesSlide" Target="../notesSlides/notesSlide3.xml"/><Relationship Id="rId10" Type="http://schemas.openxmlformats.org/officeDocument/2006/relationships/slideLayout" Target="../slideLayouts/slideLayout12.xml"/><Relationship Id="rId1" Type="http://schemas.openxmlformats.org/officeDocument/2006/relationships/tags" Target="../tags/tag45.xml"/></Relationships>
</file>

<file path=ppt/slides/_rels/slide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3" Type="http://schemas.openxmlformats.org/officeDocument/2006/relationships/notesSlide" Target="../notesSlides/notesSlide4.xml"/><Relationship Id="rId22" Type="http://schemas.openxmlformats.org/officeDocument/2006/relationships/slideLayout" Target="../slideLayouts/slideLayout12.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emf"/><Relationship Id="rId19" Type="http://schemas.openxmlformats.org/officeDocument/2006/relationships/notesSlide" Target="../notesSlides/notesSlide5.xml"/><Relationship Id="rId18" Type="http://schemas.openxmlformats.org/officeDocument/2006/relationships/slideLayout" Target="../slideLayouts/slideLayout12.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0" Type="http://schemas.openxmlformats.org/officeDocument/2006/relationships/slideLayout" Target="../slideLayouts/slideLayout12.xml"/><Relationship Id="rId1" Type="http://schemas.openxmlformats.org/officeDocument/2006/relationships/tags" Target="../tags/tag87.xml"/></Relationships>
</file>

<file path=ppt/slides/_rels/slide1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4" Type="http://schemas.openxmlformats.org/officeDocument/2006/relationships/slideLayout" Target="../slideLayouts/slideLayout12.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jpe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2" Type="http://schemas.openxmlformats.org/officeDocument/2006/relationships/slideLayout" Target="../slideLayouts/slideLayout12.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5" Type="http://schemas.openxmlformats.org/officeDocument/2006/relationships/notesSlide" Target="../notesSlides/notesSlide6.xml"/><Relationship Id="rId14" Type="http://schemas.openxmlformats.org/officeDocument/2006/relationships/slideLayout" Target="../slideLayouts/slideLayout12.xml"/><Relationship Id="rId13" Type="http://schemas.openxmlformats.org/officeDocument/2006/relationships/image" Target="../media/image23.png"/><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1" Type="http://schemas.openxmlformats.org/officeDocument/2006/relationships/notesSlide" Target="../notesSlides/notesSlide7.xml"/><Relationship Id="rId20" Type="http://schemas.openxmlformats.org/officeDocument/2006/relationships/slideLayout" Target="../slideLayouts/slideLayout12.xml"/><Relationship Id="rId2" Type="http://schemas.openxmlformats.org/officeDocument/2006/relationships/tags" Target="../tags/tag132.xml"/><Relationship Id="rId19" Type="http://schemas.openxmlformats.org/officeDocument/2006/relationships/tags" Target="../tags/tag149.xml"/><Relationship Id="rId18" Type="http://schemas.openxmlformats.org/officeDocument/2006/relationships/tags" Target="../tags/tag148.xml"/><Relationship Id="rId17" Type="http://schemas.openxmlformats.org/officeDocument/2006/relationships/tags" Target="../tags/tag147.xml"/><Relationship Id="rId16" Type="http://schemas.openxmlformats.org/officeDocument/2006/relationships/tags" Target="../tags/tag146.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5.png"/><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7.png"/><Relationship Id="rId1" Type="http://schemas.openxmlformats.org/officeDocument/2006/relationships/tags" Target="../tags/tag150.xml"/></Relationships>
</file>

<file path=ppt/slides/_rels/slide2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7" Type="http://schemas.openxmlformats.org/officeDocument/2006/relationships/slideLayout" Target="../slideLayouts/slideLayout12.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jpeg"/></Relationships>
</file>

<file path=ppt/slides/_rels/slide26.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6" Type="http://schemas.openxmlformats.org/officeDocument/2006/relationships/slideLayout" Target="../slideLayouts/slideLayout12.xml"/><Relationship Id="rId15" Type="http://schemas.openxmlformats.org/officeDocument/2006/relationships/tags" Target="../tags/tag181.xml"/><Relationship Id="rId14" Type="http://schemas.openxmlformats.org/officeDocument/2006/relationships/tags" Target="../tags/tag180.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67.xml"/></Relationships>
</file>

<file path=ppt/slides/_rels/slide27.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image" Target="../media/image29.png"/><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3" Type="http://schemas.openxmlformats.org/officeDocument/2006/relationships/slideLayout" Target="../slideLayouts/slideLayout12.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tags" Target="../tags/tag182.xml"/></Relationships>
</file>

<file path=ppt/slides/_rels/slide28.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2" Type="http://schemas.openxmlformats.org/officeDocument/2006/relationships/slideLayout" Target="../slideLayouts/slideLayout12.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211.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1" Type="http://schemas.openxmlformats.org/officeDocument/2006/relationships/slideLayout" Target="../slideLayouts/slideLayout15.xml"/><Relationship Id="rId10" Type="http://schemas.openxmlformats.org/officeDocument/2006/relationships/tags" Target="../tags/tag212.xml"/><Relationship Id="rId1" Type="http://schemas.openxmlformats.org/officeDocument/2006/relationships/tags" Target="../tags/tag204.xml"/></Relationships>
</file>

<file path=ppt/slides/_rels/slide31.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2" Type="http://schemas.openxmlformats.org/officeDocument/2006/relationships/slideLayout" Target="../slideLayouts/slideLayout12.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tags" Target="../tags/tag2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1" Type="http://schemas.openxmlformats.org/officeDocument/2006/relationships/slideLayout" Target="../slideLayouts/slideLayout12.xml"/><Relationship Id="rId10" Type="http://schemas.openxmlformats.org/officeDocument/2006/relationships/tags" Target="../tags/tag233.xml"/><Relationship Id="rId1" Type="http://schemas.openxmlformats.org/officeDocument/2006/relationships/tags" Target="../tags/tag224.xml"/></Relationships>
</file>

<file path=ppt/slides/_rels/slide34.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6" Type="http://schemas.openxmlformats.org/officeDocument/2006/relationships/slideLayout" Target="../slideLayouts/slideLayout12.xml"/><Relationship Id="rId15" Type="http://schemas.openxmlformats.org/officeDocument/2006/relationships/tags" Target="../tags/tag248.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tags" Target="../tags/tag234.xml"/></Relationships>
</file>

<file path=ppt/slides/_rels/slide35.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0" Type="http://schemas.openxmlformats.org/officeDocument/2006/relationships/slideLayout" Target="../slideLayouts/slideLayout12.xml"/><Relationship Id="rId1" Type="http://schemas.openxmlformats.org/officeDocument/2006/relationships/tags" Target="../tags/tag24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4.jpeg"/><Relationship Id="rId1"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6.png"/><Relationship Id="rId1" Type="http://schemas.openxmlformats.org/officeDocument/2006/relationships/image" Target="../media/image35.png"/></Relationships>
</file>

<file path=ppt/slides/_rels/slide39.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0" Type="http://schemas.openxmlformats.org/officeDocument/2006/relationships/slideLayout" Target="../slideLayouts/slideLayout12.xml"/><Relationship Id="rId1" Type="http://schemas.openxmlformats.org/officeDocument/2006/relationships/tags" Target="../tags/tag258.xml"/></Relationships>
</file>

<file path=ppt/slides/_rels/slide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2" Type="http://schemas.openxmlformats.org/officeDocument/2006/relationships/slideLayout" Target="../slideLayouts/slideLayout12.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2.xml"/><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41.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2" Type="http://schemas.openxmlformats.org/officeDocument/2006/relationships/notesSlide" Target="../notesSlides/notesSlide9.xml"/><Relationship Id="rId11" Type="http://schemas.openxmlformats.org/officeDocument/2006/relationships/slideLayout" Target="../slideLayouts/slideLayout12.xml"/><Relationship Id="rId10" Type="http://schemas.openxmlformats.org/officeDocument/2006/relationships/image" Target="../media/image40.jpeg"/><Relationship Id="rId1" Type="http://schemas.openxmlformats.org/officeDocument/2006/relationships/tags" Target="../tags/tag27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2.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2.png"/><Relationship Id="rId1"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43.jpeg"/></Relationships>
</file>

<file path=ppt/slides/_rels/slide46.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9" Type="http://schemas.openxmlformats.org/officeDocument/2006/relationships/notesSlide" Target="../notesSlides/notesSlide11.xml"/><Relationship Id="rId18" Type="http://schemas.openxmlformats.org/officeDocument/2006/relationships/slideLayout" Target="../slideLayouts/slideLayout12.xml"/><Relationship Id="rId17" Type="http://schemas.openxmlformats.org/officeDocument/2006/relationships/tags" Target="../tags/tag303.xml"/><Relationship Id="rId16" Type="http://schemas.openxmlformats.org/officeDocument/2006/relationships/tags" Target="../tags/tag302.xml"/><Relationship Id="rId15" Type="http://schemas.openxmlformats.org/officeDocument/2006/relationships/tags" Target="../tags/tag301.xml"/><Relationship Id="rId14" Type="http://schemas.openxmlformats.org/officeDocument/2006/relationships/tags" Target="../tags/tag300.xml"/><Relationship Id="rId13" Type="http://schemas.openxmlformats.org/officeDocument/2006/relationships/tags" Target="../tags/tag299.xml"/><Relationship Id="rId12" Type="http://schemas.openxmlformats.org/officeDocument/2006/relationships/tags" Target="../tags/tag298.xml"/><Relationship Id="rId11" Type="http://schemas.openxmlformats.org/officeDocument/2006/relationships/tags" Target="../tags/tag297.xml"/><Relationship Id="rId10" Type="http://schemas.openxmlformats.org/officeDocument/2006/relationships/tags" Target="../tags/tag296.xml"/><Relationship Id="rId1" Type="http://schemas.openxmlformats.org/officeDocument/2006/relationships/tags" Target="../tags/tag28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4.jpeg"/></Relationships>
</file>

<file path=ppt/slides/_rels/slide48.xml.rels><?xml version="1.0" encoding="UTF-8" standalone="yes"?>
<Relationships xmlns="http://schemas.openxmlformats.org/package/2006/relationships"><Relationship Id="rId9" Type="http://schemas.openxmlformats.org/officeDocument/2006/relationships/tags" Target="../tags/tag312.xml"/><Relationship Id="rId8" Type="http://schemas.openxmlformats.org/officeDocument/2006/relationships/tags" Target="../tags/tag311.xml"/><Relationship Id="rId7" Type="http://schemas.openxmlformats.org/officeDocument/2006/relationships/tags" Target="../tags/tag310.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6" Type="http://schemas.openxmlformats.org/officeDocument/2006/relationships/notesSlide" Target="../notesSlides/notesSlide12.xml"/><Relationship Id="rId15" Type="http://schemas.openxmlformats.org/officeDocument/2006/relationships/slideLayout" Target="../slideLayouts/slideLayout12.xml"/><Relationship Id="rId14" Type="http://schemas.openxmlformats.org/officeDocument/2006/relationships/image" Target="../media/image45.png"/><Relationship Id="rId13" Type="http://schemas.openxmlformats.org/officeDocument/2006/relationships/tags" Target="../tags/tag316.xml"/><Relationship Id="rId12" Type="http://schemas.openxmlformats.org/officeDocument/2006/relationships/tags" Target="../tags/tag315.xml"/><Relationship Id="rId11" Type="http://schemas.openxmlformats.org/officeDocument/2006/relationships/tags" Target="../tags/tag314.xml"/><Relationship Id="rId10" Type="http://schemas.openxmlformats.org/officeDocument/2006/relationships/tags" Target="../tags/tag313.xml"/><Relationship Id="rId1" Type="http://schemas.openxmlformats.org/officeDocument/2006/relationships/tags" Target="../tags/tag304.xml"/></Relationships>
</file>

<file path=ppt/slides/_rels/slide49.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6" Type="http://schemas.openxmlformats.org/officeDocument/2006/relationships/notesSlide" Target="../notesSlides/notesSlide13.xml"/><Relationship Id="rId15" Type="http://schemas.openxmlformats.org/officeDocument/2006/relationships/slideLayout" Target="../slideLayouts/slideLayout12.xml"/><Relationship Id="rId14" Type="http://schemas.openxmlformats.org/officeDocument/2006/relationships/image" Target="../media/image46.png"/><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tags" Target="../tags/tag337.xml"/><Relationship Id="rId7" Type="http://schemas.openxmlformats.org/officeDocument/2006/relationships/tags" Target="../tags/tag336.xml"/><Relationship Id="rId6" Type="http://schemas.openxmlformats.org/officeDocument/2006/relationships/tags" Target="../tags/tag335.xml"/><Relationship Id="rId5" Type="http://schemas.openxmlformats.org/officeDocument/2006/relationships/tags" Target="../tags/tag334.xml"/><Relationship Id="rId4" Type="http://schemas.openxmlformats.org/officeDocument/2006/relationships/tags" Target="../tags/tag333.xml"/><Relationship Id="rId3" Type="http://schemas.openxmlformats.org/officeDocument/2006/relationships/tags" Target="../tags/tag332.xml"/><Relationship Id="rId2" Type="http://schemas.openxmlformats.org/officeDocument/2006/relationships/tags" Target="../tags/tag331.xml"/><Relationship Id="rId14" Type="http://schemas.openxmlformats.org/officeDocument/2006/relationships/notesSlide" Target="../notesSlides/notesSlide14.xml"/><Relationship Id="rId13" Type="http://schemas.openxmlformats.org/officeDocument/2006/relationships/slideLayout" Target="../slideLayouts/slideLayout12.xml"/><Relationship Id="rId12" Type="http://schemas.openxmlformats.org/officeDocument/2006/relationships/tags" Target="../tags/tag341.xml"/><Relationship Id="rId11" Type="http://schemas.openxmlformats.org/officeDocument/2006/relationships/tags" Target="../tags/tag340.xml"/><Relationship Id="rId10" Type="http://schemas.openxmlformats.org/officeDocument/2006/relationships/tags" Target="../tags/tag339.xml"/><Relationship Id="rId1" Type="http://schemas.openxmlformats.org/officeDocument/2006/relationships/tags" Target="../tags/tag330.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2" Type="http://schemas.openxmlformats.org/officeDocument/2006/relationships/slideLayout" Target="../slideLayouts/slideLayout1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5" Type="http://schemas.openxmlformats.org/officeDocument/2006/relationships/slideLayout" Target="../slideLayouts/slideLayout15.xml"/><Relationship Id="rId14" Type="http://schemas.openxmlformats.org/officeDocument/2006/relationships/tags" Target="../tags/tag44.xml"/><Relationship Id="rId13" Type="http://schemas.openxmlformats.org/officeDocument/2006/relationships/image" Target="../media/image8.png"/><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6"/>
          <p:cNvSpPr>
            <a:spLocks noEditPoints="1"/>
          </p:cNvSpPr>
          <p:nvPr>
            <p:custDataLst>
              <p:tags r:id="rId1"/>
            </p:custDataLst>
          </p:nvPr>
        </p:nvSpPr>
        <p:spPr bwMode="auto">
          <a:xfrm>
            <a:off x="5486400" y="895195"/>
            <a:ext cx="609600" cy="791981"/>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2" name="PA_文本框 21"/>
          <p:cNvSpPr txBox="1"/>
          <p:nvPr>
            <p:custDataLst>
              <p:tags r:id="rId2"/>
            </p:custDataLst>
          </p:nvPr>
        </p:nvSpPr>
        <p:spPr>
          <a:xfrm>
            <a:off x="3109945" y="2110945"/>
            <a:ext cx="5673665" cy="913327"/>
          </a:xfrm>
          <a:prstGeom prst="rect">
            <a:avLst/>
          </a:prstGeom>
          <a:noFill/>
        </p:spPr>
        <p:txBody>
          <a:bodyPr wrap="square" rtlCol="0">
            <a:spAutoFit/>
            <a:scene3d>
              <a:camera prst="orthographicFront"/>
              <a:lightRig rig="threePt" dir="t"/>
            </a:scene3d>
          </a:bodyPr>
          <a:lstStyle/>
          <a:p>
            <a:pPr algn="dist" defTabSz="1219200"/>
            <a:r>
              <a:rPr lang="zh-CN" altLang="en-US" sz="53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消费者行为学</a:t>
            </a:r>
            <a:endParaRPr lang="zh-CN" altLang="en-US" sz="5335"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grpSp>
        <p:nvGrpSpPr>
          <p:cNvPr id="21" name="PA_组合 20"/>
          <p:cNvGrpSpPr/>
          <p:nvPr>
            <p:custDataLst>
              <p:tags r:id="rId3"/>
            </p:custDataLst>
          </p:nvPr>
        </p:nvGrpSpPr>
        <p:grpSpPr>
          <a:xfrm>
            <a:off x="0" y="3761721"/>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to="" calcmode="lin" valueType="num">
                                      <p:cBhvr>
                                        <p:cTn id="7" dur="700" fill="hold">
                                          <p:stCondLst>
                                            <p:cond delay="0"/>
                                          </p:stCondLst>
                                        </p:cTn>
                                        <p:tgtEl>
                                          <p:spTgt spid="2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0"/>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dirty="0">
                <a:latin typeface="微软雅黑" panose="020B0503020204020204" pitchFamily="34" charset="-122"/>
                <a:ea typeface="微软雅黑" panose="020B0503020204020204" pitchFamily="34" charset="-122"/>
              </a:rPr>
              <a:t>一、</a:t>
            </a:r>
            <a:r>
              <a:rPr lang="zh-CN" altLang="en-US" sz="4000" b="1" dirty="0"/>
              <a:t>消费者的注意</a:t>
            </a:r>
            <a:endParaRPr lang="zh-CN" altLang="en-US" sz="40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2" name="组合 1"/>
          <p:cNvGrpSpPr/>
          <p:nvPr/>
        </p:nvGrpSpPr>
        <p:grpSpPr>
          <a:xfrm>
            <a:off x="268605" y="2478405"/>
            <a:ext cx="11654155" cy="3035300"/>
            <a:chOff x="204" y="4254"/>
            <a:chExt cx="18353" cy="4780"/>
          </a:xfrm>
        </p:grpSpPr>
        <p:grpSp>
          <p:nvGrpSpPr>
            <p:cNvPr id="31" name="组合 30"/>
            <p:cNvGrpSpPr/>
            <p:nvPr/>
          </p:nvGrpSpPr>
          <p:grpSpPr>
            <a:xfrm>
              <a:off x="207" y="4254"/>
              <a:ext cx="18350" cy="2291"/>
              <a:chOff x="275" y="2815"/>
              <a:chExt cx="18350" cy="2291"/>
            </a:xfrm>
          </p:grpSpPr>
          <p:sp>
            <p:nvSpPr>
              <p:cNvPr id="4" name="PA_矩形 4"/>
              <p:cNvSpPr/>
              <p:nvPr>
                <p:custDataLst>
                  <p:tags r:id="rId3"/>
                </p:custDataLst>
              </p:nvPr>
            </p:nvSpPr>
            <p:spPr>
              <a:xfrm>
                <a:off x="275" y="28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自愿性的注意</a:t>
                </a:r>
                <a:endParaRPr lang="zh-CN" altLang="en-US" sz="3600" b="1" dirty="0">
                  <a:solidFill>
                    <a:srgbClr val="FFFFFF"/>
                  </a:solidFill>
                  <a:latin typeface="Calibri" panose="020F0502020204030204"/>
                  <a:ea typeface="宋体" panose="02010600030101010101" pitchFamily="2" charset="-122"/>
                </a:endParaRPr>
              </a:p>
            </p:txBody>
          </p:sp>
          <p:sp>
            <p:nvSpPr>
              <p:cNvPr id="5" name="PA_矩形 5"/>
              <p:cNvSpPr/>
              <p:nvPr>
                <p:custDataLst>
                  <p:tags r:id="rId4"/>
                </p:custDataLst>
              </p:nvPr>
            </p:nvSpPr>
            <p:spPr>
              <a:xfrm>
                <a:off x="4049" y="28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PA_矩形 24"/>
              <p:cNvSpPr>
                <a:spLocks noChangeArrowheads="1"/>
              </p:cNvSpPr>
              <p:nvPr>
                <p:custDataLst>
                  <p:tags r:id="rId5"/>
                </p:custDataLst>
              </p:nvPr>
            </p:nvSpPr>
            <p:spPr bwMode="auto">
              <a:xfrm>
                <a:off x="4128" y="3282"/>
                <a:ext cx="14497"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dirty="0"/>
                  <a:t>指事先有预定目的的，必要时还需作一定意志努力的注意，也称有意注意或积极注意。</a:t>
                </a:r>
                <a:endParaRPr lang="zh-CN" altLang="en-US" sz="2800" b="1" dirty="0"/>
              </a:p>
            </p:txBody>
          </p:sp>
        </p:grpSp>
        <p:grpSp>
          <p:nvGrpSpPr>
            <p:cNvPr id="7" name="组合 6"/>
            <p:cNvGrpSpPr/>
            <p:nvPr/>
          </p:nvGrpSpPr>
          <p:grpSpPr>
            <a:xfrm>
              <a:off x="204" y="6743"/>
              <a:ext cx="18336" cy="2291"/>
              <a:chOff x="309" y="5915"/>
              <a:chExt cx="18336" cy="2291"/>
            </a:xfrm>
          </p:grpSpPr>
          <p:sp>
            <p:nvSpPr>
              <p:cNvPr id="28" name="PA_矩形 4"/>
              <p:cNvSpPr/>
              <p:nvPr>
                <p:custDataLst>
                  <p:tags r:id="rId6"/>
                </p:custDataLst>
              </p:nvPr>
            </p:nvSpPr>
            <p:spPr>
              <a:xfrm>
                <a:off x="309" y="5915"/>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sym typeface="+mn-ea"/>
                  </a:rPr>
                  <a:t>非自愿性的注意</a:t>
                </a:r>
                <a:endParaRPr lang="zh-CN" altLang="en-US" sz="3600" b="1" dirty="0">
                  <a:solidFill>
                    <a:srgbClr val="FFFFFF"/>
                  </a:solidFill>
                  <a:latin typeface="Calibri" panose="020F0502020204030204"/>
                  <a:ea typeface="宋体" panose="02010600030101010101" pitchFamily="2" charset="-122"/>
                  <a:sym typeface="+mn-ea"/>
                </a:endParaRPr>
              </a:p>
            </p:txBody>
          </p:sp>
          <p:sp>
            <p:nvSpPr>
              <p:cNvPr id="29" name="PA_矩形 5"/>
              <p:cNvSpPr/>
              <p:nvPr>
                <p:custDataLst>
                  <p:tags r:id="rId7"/>
                </p:custDataLst>
              </p:nvPr>
            </p:nvSpPr>
            <p:spPr>
              <a:xfrm>
                <a:off x="4109" y="5915"/>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8"/>
                </p:custDataLst>
              </p:nvPr>
            </p:nvSpPr>
            <p:spPr bwMode="auto">
              <a:xfrm>
                <a:off x="4045" y="6146"/>
                <a:ext cx="14224" cy="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dirty="0"/>
                  <a:t>指来自令人感到新奇、新颖或者令人惊讶、恐惧的事物，或者是面对非预期的状态，而使消费者反射性地注意到这些信息，也称无意注意或消极注意。</a:t>
                </a:r>
                <a:endParaRPr lang="zh-CN" altLang="en-US" sz="2800" b="1" dirty="0">
                  <a:sym typeface="+mn-ea"/>
                </a:endParaRPr>
              </a:p>
            </p:txBody>
          </p:sp>
        </p:grpSp>
      </p:grpSp>
      <p:sp>
        <p:nvSpPr>
          <p:cNvPr id="3" name="PA_矩形 39"/>
          <p:cNvSpPr>
            <a:spLocks noChangeArrowheads="1"/>
          </p:cNvSpPr>
          <p:nvPr>
            <p:custDataLst>
              <p:tags r:id="rId9"/>
            </p:custDataLst>
          </p:nvPr>
        </p:nvSpPr>
        <p:spPr bwMode="auto">
          <a:xfrm>
            <a:off x="718705" y="1495319"/>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（一）注意的分类</a:t>
            </a:r>
            <a:endParaRPr lang="zh-CN" altLang="en-US" sz="40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39"/>
          <p:cNvSpPr>
            <a:spLocks noChangeArrowheads="1"/>
          </p:cNvSpPr>
          <p:nvPr>
            <p:custDataLst>
              <p:tags r:id="rId1"/>
            </p:custDataLst>
          </p:nvPr>
        </p:nvSpPr>
        <p:spPr bwMode="auto">
          <a:xfrm>
            <a:off x="718705" y="1495319"/>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（二）增强消费者的注意</a:t>
            </a:r>
            <a:endParaRPr lang="zh-CN" altLang="en-US" sz="4000" b="1" dirty="0"/>
          </a:p>
        </p:txBody>
      </p:sp>
      <p:sp>
        <p:nvSpPr>
          <p:cNvPr id="8" name="PA_椭圆 6"/>
          <p:cNvSpPr>
            <a:spLocks noChangeArrowheads="1"/>
          </p:cNvSpPr>
          <p:nvPr>
            <p:custDataLst>
              <p:tags r:id="rId2"/>
            </p:custDataLst>
          </p:nvPr>
        </p:nvSpPr>
        <p:spPr bwMode="auto">
          <a:xfrm>
            <a:off x="259307" y="2098920"/>
            <a:ext cx="2649786" cy="2913837"/>
          </a:xfrm>
          <a:prstGeom prst="ellipse">
            <a:avLst/>
          </a:pr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9" name="PA_椭圆 7"/>
          <p:cNvSpPr>
            <a:spLocks noChangeArrowheads="1"/>
          </p:cNvSpPr>
          <p:nvPr>
            <p:custDataLst>
              <p:tags r:id="rId3"/>
            </p:custDataLst>
          </p:nvPr>
        </p:nvSpPr>
        <p:spPr bwMode="auto">
          <a:xfrm>
            <a:off x="2715904" y="2112568"/>
            <a:ext cx="2674596" cy="2913837"/>
          </a:xfrm>
          <a:prstGeom prst="ellipse">
            <a:avLst/>
          </a:pr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0" name="PA_椭圆 8"/>
          <p:cNvSpPr>
            <a:spLocks noChangeArrowheads="1"/>
          </p:cNvSpPr>
          <p:nvPr>
            <p:custDataLst>
              <p:tags r:id="rId4"/>
            </p:custDataLst>
          </p:nvPr>
        </p:nvSpPr>
        <p:spPr bwMode="auto">
          <a:xfrm>
            <a:off x="5104263" y="2057976"/>
            <a:ext cx="2664558" cy="2913837"/>
          </a:xfrm>
          <a:prstGeom prst="ellipse">
            <a:avLst/>
          </a:prstGeom>
          <a:solidFill>
            <a:schemeClr val="accent3"/>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1" name="PA_椭圆 9"/>
          <p:cNvSpPr>
            <a:spLocks noChangeArrowheads="1"/>
          </p:cNvSpPr>
          <p:nvPr>
            <p:custDataLst>
              <p:tags r:id="rId5"/>
            </p:custDataLst>
          </p:nvPr>
        </p:nvSpPr>
        <p:spPr bwMode="auto">
          <a:xfrm>
            <a:off x="7574507" y="2126216"/>
            <a:ext cx="2704026" cy="2913837"/>
          </a:xfrm>
          <a:prstGeom prst="ellipse">
            <a:avLst/>
          </a:prstGeom>
          <a:solidFill>
            <a:schemeClr val="accent4"/>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2" name="PA_矩形 24"/>
          <p:cNvSpPr>
            <a:spLocks noChangeArrowheads="1"/>
          </p:cNvSpPr>
          <p:nvPr>
            <p:custDataLst>
              <p:tags r:id="rId6"/>
            </p:custDataLst>
          </p:nvPr>
        </p:nvSpPr>
        <p:spPr bwMode="auto">
          <a:xfrm>
            <a:off x="566694" y="3531966"/>
            <a:ext cx="1817424" cy="47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rgbClr val="FFFFFF"/>
                </a:solidFill>
                <a:latin typeface="Calibri" panose="020F0502020204030204"/>
                <a:ea typeface="宋体" panose="02010600030101010101" pitchFamily="2" charset="-122"/>
              </a:rPr>
              <a:t>刺激的强度</a:t>
            </a:r>
            <a:endParaRPr lang="zh-CN" altLang="en-US" sz="2800" b="1" dirty="0">
              <a:solidFill>
                <a:srgbClr val="FFFFFF"/>
              </a:solidFill>
              <a:latin typeface="Calibri" panose="020F0502020204030204"/>
              <a:ea typeface="宋体" panose="02010600030101010101" pitchFamily="2" charset="-122"/>
            </a:endParaRPr>
          </a:p>
        </p:txBody>
      </p:sp>
      <p:sp>
        <p:nvSpPr>
          <p:cNvPr id="13" name="PA_矩形 24"/>
          <p:cNvSpPr>
            <a:spLocks noChangeArrowheads="1"/>
          </p:cNvSpPr>
          <p:nvPr>
            <p:custDataLst>
              <p:tags r:id="rId7"/>
            </p:custDataLst>
          </p:nvPr>
        </p:nvSpPr>
        <p:spPr bwMode="auto">
          <a:xfrm>
            <a:off x="882020" y="2410585"/>
            <a:ext cx="1241363" cy="10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5865" b="1" dirty="0">
                <a:solidFill>
                  <a:srgbClr val="FFFFFF"/>
                </a:solidFill>
                <a:latin typeface="Calibri" panose="020F0502020204030204"/>
                <a:ea typeface="宋体" panose="02010600030101010101" pitchFamily="2" charset="-122"/>
              </a:rPr>
              <a:t>01</a:t>
            </a:r>
            <a:endParaRPr lang="en-US" altLang="zh-CN" sz="4800" dirty="0">
              <a:solidFill>
                <a:srgbClr val="FFFFFF"/>
              </a:solidFill>
              <a:latin typeface="Calibri" panose="020F0502020204030204"/>
              <a:ea typeface="宋体" panose="02010600030101010101" pitchFamily="2" charset="-122"/>
            </a:endParaRPr>
          </a:p>
        </p:txBody>
      </p:sp>
      <p:cxnSp>
        <p:nvCxnSpPr>
          <p:cNvPr id="14" name="PA_直接连接符 11"/>
          <p:cNvCxnSpPr/>
          <p:nvPr>
            <p:custDataLst>
              <p:tags r:id="rId8"/>
            </p:custDataLst>
          </p:nvPr>
        </p:nvCxnSpPr>
        <p:spPr>
          <a:xfrm>
            <a:off x="707475" y="3398757"/>
            <a:ext cx="167234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A_矩形 24"/>
          <p:cNvSpPr>
            <a:spLocks noChangeArrowheads="1"/>
          </p:cNvSpPr>
          <p:nvPr>
            <p:custDataLst>
              <p:tags r:id="rId9"/>
            </p:custDataLst>
          </p:nvPr>
        </p:nvSpPr>
        <p:spPr bwMode="auto">
          <a:xfrm>
            <a:off x="2986267" y="3600204"/>
            <a:ext cx="1817424" cy="47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rgbClr val="FFFFFF"/>
                </a:solidFill>
                <a:latin typeface="Calibri" panose="020F0502020204030204"/>
                <a:ea typeface="宋体" panose="02010600030101010101" pitchFamily="2" charset="-122"/>
              </a:rPr>
              <a:t>对比的方法</a:t>
            </a:r>
            <a:r>
              <a:rPr lang="en-US" altLang="zh-CN" sz="2800" dirty="0">
                <a:solidFill>
                  <a:srgbClr val="FFFFFF"/>
                </a:solidFill>
                <a:latin typeface="Calibri" panose="020F0502020204030204"/>
                <a:ea typeface="宋体" panose="02010600030101010101" pitchFamily="2" charset="-122"/>
              </a:rPr>
              <a:t> </a:t>
            </a:r>
            <a:endParaRPr lang="en-US" altLang="zh-CN" sz="2800" dirty="0">
              <a:solidFill>
                <a:srgbClr val="FFFFFF"/>
              </a:solidFill>
              <a:latin typeface="Calibri" panose="020F0502020204030204"/>
              <a:ea typeface="宋体" panose="02010600030101010101" pitchFamily="2" charset="-122"/>
            </a:endParaRPr>
          </a:p>
        </p:txBody>
      </p:sp>
      <p:sp>
        <p:nvSpPr>
          <p:cNvPr id="22" name="PA_矩形 24"/>
          <p:cNvSpPr>
            <a:spLocks noChangeArrowheads="1"/>
          </p:cNvSpPr>
          <p:nvPr>
            <p:custDataLst>
              <p:tags r:id="rId10"/>
            </p:custDataLst>
          </p:nvPr>
        </p:nvSpPr>
        <p:spPr bwMode="auto">
          <a:xfrm>
            <a:off x="3315239" y="2492472"/>
            <a:ext cx="1241363" cy="10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5865" b="1" dirty="0">
                <a:solidFill>
                  <a:srgbClr val="FFFFFF"/>
                </a:solidFill>
                <a:latin typeface="Calibri" panose="020F0502020204030204"/>
                <a:ea typeface="宋体" panose="02010600030101010101" pitchFamily="2" charset="-122"/>
              </a:rPr>
              <a:t>02</a:t>
            </a:r>
            <a:endParaRPr lang="en-US" altLang="zh-CN" sz="4800" dirty="0">
              <a:solidFill>
                <a:srgbClr val="FFFFFF"/>
              </a:solidFill>
              <a:latin typeface="Calibri" panose="020F0502020204030204"/>
              <a:ea typeface="宋体" panose="02010600030101010101" pitchFamily="2" charset="-122"/>
            </a:endParaRPr>
          </a:p>
        </p:txBody>
      </p:sp>
      <p:cxnSp>
        <p:nvCxnSpPr>
          <p:cNvPr id="23" name="PA_直接连接符 14"/>
          <p:cNvCxnSpPr/>
          <p:nvPr>
            <p:custDataLst>
              <p:tags r:id="rId11"/>
            </p:custDataLst>
          </p:nvPr>
        </p:nvCxnSpPr>
        <p:spPr>
          <a:xfrm>
            <a:off x="2867737" y="3426052"/>
            <a:ext cx="167234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PA_矩形 24"/>
          <p:cNvSpPr>
            <a:spLocks noChangeArrowheads="1"/>
          </p:cNvSpPr>
          <p:nvPr>
            <p:custDataLst>
              <p:tags r:id="rId12"/>
            </p:custDataLst>
          </p:nvPr>
        </p:nvSpPr>
        <p:spPr bwMode="auto">
          <a:xfrm>
            <a:off x="5399267" y="3682091"/>
            <a:ext cx="1817424" cy="47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rgbClr val="FFFFFF"/>
                </a:solidFill>
                <a:latin typeface="Calibri" panose="020F0502020204030204"/>
                <a:ea typeface="宋体" panose="02010600030101010101" pitchFamily="2" charset="-122"/>
              </a:rPr>
              <a:t>活动和变化</a:t>
            </a:r>
            <a:endParaRPr lang="zh-CN" altLang="en-US" sz="2800" b="1" dirty="0">
              <a:solidFill>
                <a:srgbClr val="FFFFFF"/>
              </a:solidFill>
              <a:latin typeface="Calibri" panose="020F0502020204030204"/>
              <a:ea typeface="宋体" panose="02010600030101010101" pitchFamily="2" charset="-122"/>
            </a:endParaRPr>
          </a:p>
        </p:txBody>
      </p:sp>
      <p:sp>
        <p:nvSpPr>
          <p:cNvPr id="25" name="PA_矩形 24"/>
          <p:cNvSpPr>
            <a:spLocks noChangeArrowheads="1"/>
          </p:cNvSpPr>
          <p:nvPr>
            <p:custDataLst>
              <p:tags r:id="rId13"/>
            </p:custDataLst>
          </p:nvPr>
        </p:nvSpPr>
        <p:spPr bwMode="auto">
          <a:xfrm>
            <a:off x="5796478" y="2410584"/>
            <a:ext cx="1241363" cy="10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5865" b="1" dirty="0">
                <a:solidFill>
                  <a:srgbClr val="FFFFFF"/>
                </a:solidFill>
                <a:latin typeface="Calibri" panose="020F0502020204030204"/>
                <a:ea typeface="宋体" panose="02010600030101010101" pitchFamily="2" charset="-122"/>
              </a:rPr>
              <a:t>03</a:t>
            </a:r>
            <a:endParaRPr lang="en-US" altLang="zh-CN" sz="4800" dirty="0">
              <a:solidFill>
                <a:srgbClr val="FFFFFF"/>
              </a:solidFill>
              <a:latin typeface="Calibri" panose="020F0502020204030204"/>
              <a:ea typeface="宋体" panose="02010600030101010101" pitchFamily="2" charset="-122"/>
            </a:endParaRPr>
          </a:p>
        </p:txBody>
      </p:sp>
      <p:cxnSp>
        <p:nvCxnSpPr>
          <p:cNvPr id="26" name="PA_直接连接符 17"/>
          <p:cNvCxnSpPr/>
          <p:nvPr>
            <p:custDataLst>
              <p:tags r:id="rId14"/>
            </p:custDataLst>
          </p:nvPr>
        </p:nvCxnSpPr>
        <p:spPr>
          <a:xfrm>
            <a:off x="5321681" y="3453347"/>
            <a:ext cx="167234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A_矩形 24"/>
          <p:cNvSpPr>
            <a:spLocks noChangeArrowheads="1"/>
          </p:cNvSpPr>
          <p:nvPr>
            <p:custDataLst>
              <p:tags r:id="rId15"/>
            </p:custDataLst>
          </p:nvPr>
        </p:nvSpPr>
        <p:spPr bwMode="auto">
          <a:xfrm>
            <a:off x="7600473" y="3682092"/>
            <a:ext cx="207578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400" b="1" dirty="0">
                <a:solidFill>
                  <a:srgbClr val="FFFFFF"/>
                </a:solidFill>
                <a:latin typeface="Calibri" panose="020F0502020204030204"/>
                <a:ea typeface="宋体" panose="02010600030101010101" pitchFamily="2" charset="-122"/>
                <a:sym typeface="+mn-ea"/>
              </a:rPr>
              <a:t>意外或新异性</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32" name="PA_矩形 24"/>
          <p:cNvSpPr>
            <a:spLocks noChangeArrowheads="1"/>
          </p:cNvSpPr>
          <p:nvPr>
            <p:custDataLst>
              <p:tags r:id="rId16"/>
            </p:custDataLst>
          </p:nvPr>
        </p:nvSpPr>
        <p:spPr bwMode="auto">
          <a:xfrm>
            <a:off x="7847560" y="2492472"/>
            <a:ext cx="1241363" cy="108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5865" b="1" dirty="0">
                <a:solidFill>
                  <a:srgbClr val="FFFFFF"/>
                </a:solidFill>
                <a:latin typeface="Calibri" panose="020F0502020204030204"/>
                <a:ea typeface="宋体" panose="02010600030101010101" pitchFamily="2" charset="-122"/>
              </a:rPr>
              <a:t>04</a:t>
            </a:r>
            <a:endParaRPr lang="en-US" altLang="zh-CN" sz="4800" dirty="0">
              <a:solidFill>
                <a:srgbClr val="FFFFFF"/>
              </a:solidFill>
              <a:latin typeface="Calibri" panose="020F0502020204030204"/>
              <a:ea typeface="宋体" panose="02010600030101010101" pitchFamily="2" charset="-122"/>
            </a:endParaRPr>
          </a:p>
        </p:txBody>
      </p:sp>
      <p:cxnSp>
        <p:nvCxnSpPr>
          <p:cNvPr id="33" name="PA_直接连接符 20"/>
          <p:cNvCxnSpPr/>
          <p:nvPr>
            <p:custDataLst>
              <p:tags r:id="rId17"/>
            </p:custDataLst>
          </p:nvPr>
        </p:nvCxnSpPr>
        <p:spPr>
          <a:xfrm>
            <a:off x="7577480" y="3494291"/>
            <a:ext cx="167234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PA_椭圆 7"/>
          <p:cNvSpPr>
            <a:spLocks noChangeArrowheads="1"/>
          </p:cNvSpPr>
          <p:nvPr>
            <p:custDataLst>
              <p:tags r:id="rId18"/>
            </p:custDataLst>
          </p:nvPr>
        </p:nvSpPr>
        <p:spPr bwMode="auto">
          <a:xfrm>
            <a:off x="9512489" y="2264969"/>
            <a:ext cx="2447499" cy="2634577"/>
          </a:xfrm>
          <a:prstGeom prst="ellipse">
            <a:avLst/>
          </a:pr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PA_矩形 24"/>
          <p:cNvSpPr>
            <a:spLocks noChangeArrowheads="1"/>
          </p:cNvSpPr>
          <p:nvPr>
            <p:custDataLst>
              <p:tags r:id="rId19"/>
            </p:custDataLst>
          </p:nvPr>
        </p:nvSpPr>
        <p:spPr bwMode="auto">
          <a:xfrm>
            <a:off x="10060772" y="2631224"/>
            <a:ext cx="1241363" cy="101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en-US" altLang="zh-CN" sz="5865" b="1" dirty="0">
                <a:solidFill>
                  <a:srgbClr val="FFFFFF"/>
                </a:solidFill>
                <a:latin typeface="Calibri" panose="020F0502020204030204"/>
                <a:ea typeface="宋体" panose="02010600030101010101" pitchFamily="2" charset="-122"/>
              </a:rPr>
              <a:t>05</a:t>
            </a:r>
            <a:endParaRPr lang="en-US" altLang="zh-CN" sz="4800" dirty="0">
              <a:solidFill>
                <a:srgbClr val="FFFFFF"/>
              </a:solidFill>
              <a:latin typeface="Calibri" panose="020F0502020204030204"/>
              <a:ea typeface="宋体" panose="02010600030101010101" pitchFamily="2" charset="-122"/>
            </a:endParaRPr>
          </a:p>
        </p:txBody>
      </p:sp>
      <p:cxnSp>
        <p:nvCxnSpPr>
          <p:cNvPr id="30" name="PA_直接连接符 20"/>
          <p:cNvCxnSpPr/>
          <p:nvPr>
            <p:custDataLst>
              <p:tags r:id="rId20"/>
            </p:custDataLst>
          </p:nvPr>
        </p:nvCxnSpPr>
        <p:spPr>
          <a:xfrm>
            <a:off x="9817987" y="3578452"/>
            <a:ext cx="167234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PA_矩形 24"/>
          <p:cNvSpPr>
            <a:spLocks noChangeArrowheads="1"/>
          </p:cNvSpPr>
          <p:nvPr>
            <p:custDataLst>
              <p:tags r:id="rId21"/>
            </p:custDataLst>
          </p:nvPr>
        </p:nvSpPr>
        <p:spPr bwMode="auto">
          <a:xfrm>
            <a:off x="9796121" y="3698013"/>
            <a:ext cx="1817424" cy="51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800" b="1" dirty="0">
                <a:solidFill>
                  <a:srgbClr val="FFFFFF"/>
                </a:solidFill>
                <a:latin typeface="Calibri" panose="020F0502020204030204"/>
                <a:ea typeface="宋体" panose="02010600030101010101" pitchFamily="2" charset="-122"/>
              </a:rPr>
              <a:t>大小或规模</a:t>
            </a:r>
            <a:endParaRPr lang="zh-CN" altLang="en-US" sz="2800" b="1" dirty="0">
              <a:solidFill>
                <a:srgbClr val="FFFFFF"/>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8" grpId="0" animBg="1"/>
      <p:bldP spid="8" grpId="0" animBg="1"/>
      <p:bldP spid="12" grpId="0"/>
      <p:bldP spid="21" grpId="0"/>
      <p:bldP spid="24" grpId="0"/>
      <p:bldP spid="27"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1"/>
          <a:stretch>
            <a:fillRect/>
          </a:stretch>
        </p:blipFill>
        <p:spPr>
          <a:xfrm>
            <a:off x="8013065" y="4399915"/>
            <a:ext cx="2908935" cy="1947545"/>
          </a:xfrm>
          <a:prstGeom prst="rect">
            <a:avLst/>
          </a:prstGeom>
        </p:spPr>
      </p:pic>
      <p:pic>
        <p:nvPicPr>
          <p:cNvPr id="144" name="图片 101539"/>
          <p:cNvPicPr>
            <a:picLocks noChangeAspect="1" noChangeArrowheads="1"/>
          </p:cNvPicPr>
          <p:nvPr/>
        </p:nvPicPr>
        <p:blipFill>
          <a:blip r:embed="rId2"/>
          <a:srcRect l="6239" t="3046" r="2531" b="3180"/>
          <a:stretch>
            <a:fillRect/>
          </a:stretch>
        </p:blipFill>
        <p:spPr>
          <a:xfrm>
            <a:off x="6413500" y="2463165"/>
            <a:ext cx="2691765" cy="2024380"/>
          </a:xfrm>
          <a:prstGeom prst="rect">
            <a:avLst/>
          </a:prstGeom>
          <a:noFill/>
          <a:ln w="9525">
            <a:noFill/>
            <a:miter lim="800000"/>
            <a:headEnd/>
            <a:tailEnd/>
          </a:ln>
        </p:spPr>
      </p:pic>
      <p:pic>
        <p:nvPicPr>
          <p:cNvPr id="42" name="图片 41"/>
          <p:cNvPicPr>
            <a:picLocks noChangeAspect="1"/>
          </p:cNvPicPr>
          <p:nvPr/>
        </p:nvPicPr>
        <p:blipFill>
          <a:blip r:embed="rId3"/>
          <a:stretch>
            <a:fillRect/>
          </a:stretch>
        </p:blipFill>
        <p:spPr>
          <a:xfrm>
            <a:off x="2862580" y="2463165"/>
            <a:ext cx="2605405" cy="1954530"/>
          </a:xfrm>
          <a:prstGeom prst="rect">
            <a:avLst/>
          </a:prstGeom>
        </p:spPr>
      </p:pic>
      <p:pic>
        <p:nvPicPr>
          <p:cNvPr id="43" name="图片 42"/>
          <p:cNvPicPr>
            <a:picLocks noChangeAspect="1"/>
          </p:cNvPicPr>
          <p:nvPr/>
        </p:nvPicPr>
        <p:blipFill>
          <a:blip r:embed="rId4" cstate="print"/>
          <a:stretch>
            <a:fillRect/>
          </a:stretch>
        </p:blipFill>
        <p:spPr>
          <a:xfrm>
            <a:off x="4695190" y="4417695"/>
            <a:ext cx="2800350" cy="1922145"/>
          </a:xfrm>
          <a:prstGeom prst="rect">
            <a:avLst/>
          </a:prstGeom>
        </p:spPr>
      </p:pic>
      <p:pic>
        <p:nvPicPr>
          <p:cNvPr id="41" name="图片 40"/>
          <p:cNvPicPr>
            <a:picLocks noChangeAspect="1"/>
          </p:cNvPicPr>
          <p:nvPr/>
        </p:nvPicPr>
        <p:blipFill>
          <a:blip r:embed="rId5"/>
          <a:stretch>
            <a:fillRect/>
          </a:stretch>
        </p:blipFill>
        <p:spPr>
          <a:xfrm>
            <a:off x="1270000" y="4399915"/>
            <a:ext cx="2108200" cy="1939925"/>
          </a:xfrm>
          <a:prstGeom prst="rect">
            <a:avLst/>
          </a:prstGeom>
        </p:spPr>
      </p:pic>
      <p:sp>
        <p:nvSpPr>
          <p:cNvPr id="3" name="PA_矩形 39"/>
          <p:cNvSpPr>
            <a:spLocks noChangeArrowheads="1"/>
          </p:cNvSpPr>
          <p:nvPr>
            <p:custDataLst>
              <p:tags r:id="rId6"/>
            </p:custDataLst>
          </p:nvPr>
        </p:nvSpPr>
        <p:spPr bwMode="auto">
          <a:xfrm>
            <a:off x="718705" y="1495319"/>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增强消费者的注意</a:t>
            </a:r>
            <a:endParaRPr lang="zh-CN" altLang="en-US" sz="4000" b="1" dirty="0"/>
          </a:p>
        </p:txBody>
      </p:sp>
      <p:sp>
        <p:nvSpPr>
          <p:cNvPr id="2" name="PA_AutoShape 13"/>
          <p:cNvSpPr>
            <a:spLocks noChangeAspect="1" noChangeArrowheads="1" noTextEdit="1"/>
          </p:cNvSpPr>
          <p:nvPr>
            <p:custDataLst>
              <p:tags r:id="rId7"/>
            </p:custDataLst>
          </p:nvPr>
        </p:nvSpPr>
        <p:spPr bwMode="auto">
          <a:xfrm>
            <a:off x="1270000" y="2370182"/>
            <a:ext cx="9652000" cy="387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 name="PA_矩形 14"/>
          <p:cNvSpPr>
            <a:spLocks noChangeArrowheads="1"/>
          </p:cNvSpPr>
          <p:nvPr>
            <p:custDataLst>
              <p:tags r:id="rId8"/>
            </p:custDataLst>
          </p:nvPr>
        </p:nvSpPr>
        <p:spPr bwMode="auto">
          <a:xfrm>
            <a:off x="1270000" y="2463343"/>
            <a:ext cx="1930400" cy="1937347"/>
          </a:xfrm>
          <a:prstGeom prst="rect">
            <a:avLst/>
          </a:prstGeom>
          <a:solidFill>
            <a:schemeClr val="accent1"/>
          </a:solidFill>
          <a:ln>
            <a:noFill/>
          </a:ln>
        </p:spPr>
        <p:txBody>
          <a:bodyPr/>
          <a:lstStyle/>
          <a:p>
            <a:pPr defTabSz="1219200"/>
            <a:endParaRPr lang="zh-CN" altLang="en-US" sz="2400">
              <a:solidFill>
                <a:srgbClr val="1D69A3"/>
              </a:solidFill>
              <a:latin typeface="Calibri" panose="020F0502020204030204"/>
              <a:ea typeface="宋体" panose="02010600030101010101" pitchFamily="2" charset="-122"/>
            </a:endParaRPr>
          </a:p>
        </p:txBody>
      </p:sp>
      <p:sp>
        <p:nvSpPr>
          <p:cNvPr id="6" name="PA_矩形 16"/>
          <p:cNvSpPr>
            <a:spLocks noChangeArrowheads="1"/>
          </p:cNvSpPr>
          <p:nvPr>
            <p:custDataLst>
              <p:tags r:id="rId9"/>
            </p:custDataLst>
          </p:nvPr>
        </p:nvSpPr>
        <p:spPr bwMode="auto">
          <a:xfrm>
            <a:off x="5130800" y="2463343"/>
            <a:ext cx="1930400" cy="1937347"/>
          </a:xfrm>
          <a:prstGeom prst="rect">
            <a:avLst/>
          </a:prstGeom>
          <a:solidFill>
            <a:schemeClr val="accent3"/>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8" name="PA_矩形 18"/>
          <p:cNvSpPr>
            <a:spLocks noChangeArrowheads="1"/>
          </p:cNvSpPr>
          <p:nvPr>
            <p:custDataLst>
              <p:tags r:id="rId10"/>
            </p:custDataLst>
          </p:nvPr>
        </p:nvSpPr>
        <p:spPr bwMode="auto">
          <a:xfrm>
            <a:off x="8991600" y="2463343"/>
            <a:ext cx="1930400" cy="1937347"/>
          </a:xfrm>
          <a:prstGeom prst="rect">
            <a:avLst/>
          </a:prstGeom>
          <a:solidFill>
            <a:schemeClr val="accent5"/>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PA_矩形 20"/>
          <p:cNvSpPr>
            <a:spLocks noChangeArrowheads="1"/>
          </p:cNvSpPr>
          <p:nvPr>
            <p:custDataLst>
              <p:tags r:id="rId11"/>
            </p:custDataLst>
          </p:nvPr>
        </p:nvSpPr>
        <p:spPr bwMode="auto">
          <a:xfrm>
            <a:off x="3200400" y="4400692"/>
            <a:ext cx="1930400" cy="1939465"/>
          </a:xfrm>
          <a:prstGeom prst="rect">
            <a:avLst/>
          </a:pr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4" name="PA_矩形 22"/>
          <p:cNvSpPr>
            <a:spLocks noChangeArrowheads="1"/>
          </p:cNvSpPr>
          <p:nvPr>
            <p:custDataLst>
              <p:tags r:id="rId12"/>
            </p:custDataLst>
          </p:nvPr>
        </p:nvSpPr>
        <p:spPr bwMode="auto">
          <a:xfrm>
            <a:off x="7061200" y="4400692"/>
            <a:ext cx="1930400" cy="1939465"/>
          </a:xfrm>
          <a:prstGeom prst="rect">
            <a:avLst/>
          </a:prstGeom>
          <a:solidFill>
            <a:schemeClr val="accent4"/>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6" name="PA_矩形 24"/>
          <p:cNvSpPr>
            <a:spLocks noChangeArrowheads="1"/>
          </p:cNvSpPr>
          <p:nvPr>
            <p:custDataLst>
              <p:tags r:id="rId13"/>
            </p:custDataLst>
          </p:nvPr>
        </p:nvSpPr>
        <p:spPr bwMode="auto">
          <a:xfrm>
            <a:off x="1446868" y="3207366"/>
            <a:ext cx="1575395" cy="442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400" b="1" dirty="0">
                <a:solidFill>
                  <a:srgbClr val="FFFFFF"/>
                </a:solidFill>
                <a:latin typeface="Calibri" panose="020F0502020204030204"/>
                <a:ea typeface="宋体" panose="02010600030101010101" pitchFamily="2" charset="-122"/>
                <a:sym typeface="+mn-ea"/>
              </a:rPr>
              <a:t>刺激的强度</a:t>
            </a:r>
            <a:r>
              <a:rPr lang="en-US" altLang="zh-CN" sz="2400" dirty="0">
                <a:solidFill>
                  <a:srgbClr val="FFFFFF"/>
                </a:solidFill>
                <a:latin typeface="Calibri" panose="020F0502020204030204"/>
                <a:ea typeface="宋体" panose="02010600030101010101" pitchFamily="2" charset="-122"/>
              </a:rPr>
              <a:t> </a:t>
            </a:r>
            <a:endParaRPr lang="en-US" altLang="zh-CN" sz="2400" dirty="0">
              <a:solidFill>
                <a:srgbClr val="FFFFFF"/>
              </a:solidFill>
              <a:latin typeface="Calibri" panose="020F0502020204030204"/>
              <a:ea typeface="宋体" panose="02010600030101010101" pitchFamily="2" charset="-122"/>
            </a:endParaRPr>
          </a:p>
        </p:txBody>
      </p:sp>
      <p:sp>
        <p:nvSpPr>
          <p:cNvPr id="37" name="PA_矩形 24"/>
          <p:cNvSpPr>
            <a:spLocks noChangeArrowheads="1"/>
          </p:cNvSpPr>
          <p:nvPr>
            <p:custDataLst>
              <p:tags r:id="rId14"/>
            </p:custDataLst>
          </p:nvPr>
        </p:nvSpPr>
        <p:spPr bwMode="auto">
          <a:xfrm>
            <a:off x="5307668" y="3308966"/>
            <a:ext cx="1575395" cy="246380"/>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defTabSz="1219200">
              <a:lnSpc>
                <a:spcPct val="120000"/>
              </a:lnSpc>
              <a:spcBef>
                <a:spcPts val="400"/>
              </a:spcBef>
              <a:buClrTx/>
              <a:buSzTx/>
              <a:buFontTx/>
            </a:pPr>
            <a:r>
              <a:rPr lang="zh-CN" altLang="en-US" sz="2400" b="1" dirty="0">
                <a:solidFill>
                  <a:srgbClr val="FFFFFF"/>
                </a:solidFill>
                <a:latin typeface="Calibri" panose="020F0502020204030204"/>
                <a:ea typeface="宋体" panose="02010600030101010101" pitchFamily="2" charset="-122"/>
                <a:sym typeface="+mn-ea"/>
              </a:rPr>
              <a:t>活动和变化</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38" name="PA_矩形 24"/>
          <p:cNvSpPr>
            <a:spLocks noChangeArrowheads="1"/>
          </p:cNvSpPr>
          <p:nvPr>
            <p:custDataLst>
              <p:tags r:id="rId15"/>
            </p:custDataLst>
          </p:nvPr>
        </p:nvSpPr>
        <p:spPr bwMode="auto">
          <a:xfrm>
            <a:off x="9169103" y="3211176"/>
            <a:ext cx="1575395" cy="4425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defTabSz="1219200">
              <a:lnSpc>
                <a:spcPct val="120000"/>
              </a:lnSpc>
              <a:spcBef>
                <a:spcPts val="400"/>
              </a:spcBef>
              <a:buClrTx/>
              <a:buSzTx/>
              <a:buFontTx/>
            </a:pPr>
            <a:r>
              <a:rPr lang="zh-CN" altLang="en-US" sz="2400" b="1" dirty="0">
                <a:solidFill>
                  <a:srgbClr val="FFFFFF"/>
                </a:solidFill>
                <a:latin typeface="Calibri" panose="020F0502020204030204"/>
                <a:ea typeface="宋体" panose="02010600030101010101" pitchFamily="2" charset="-122"/>
                <a:sym typeface="+mn-ea"/>
              </a:rPr>
              <a:t>大小或规模</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39" name="PA_矩形 24"/>
          <p:cNvSpPr>
            <a:spLocks noChangeArrowheads="1"/>
          </p:cNvSpPr>
          <p:nvPr>
            <p:custDataLst>
              <p:tags r:id="rId16"/>
            </p:custDataLst>
          </p:nvPr>
        </p:nvSpPr>
        <p:spPr bwMode="auto">
          <a:xfrm>
            <a:off x="7117715" y="5148580"/>
            <a:ext cx="1873885" cy="4425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defTabSz="1219200">
              <a:lnSpc>
                <a:spcPct val="120000"/>
              </a:lnSpc>
              <a:spcBef>
                <a:spcPts val="400"/>
              </a:spcBef>
              <a:buClrTx/>
              <a:buSzTx/>
              <a:buFontTx/>
            </a:pPr>
            <a:r>
              <a:rPr lang="zh-CN" altLang="en-US" sz="2400" b="1" dirty="0">
                <a:solidFill>
                  <a:srgbClr val="FFFFFF"/>
                </a:solidFill>
                <a:latin typeface="Calibri" panose="020F0502020204030204"/>
                <a:ea typeface="宋体" panose="02010600030101010101" pitchFamily="2" charset="-122"/>
                <a:sym typeface="+mn-ea"/>
              </a:rPr>
              <a:t>意外或新异性</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40" name="PA_矩形 24"/>
          <p:cNvSpPr>
            <a:spLocks noChangeArrowheads="1"/>
          </p:cNvSpPr>
          <p:nvPr>
            <p:custDataLst>
              <p:tags r:id="rId17"/>
            </p:custDataLst>
          </p:nvPr>
        </p:nvSpPr>
        <p:spPr bwMode="auto">
          <a:xfrm>
            <a:off x="3377903" y="5148312"/>
            <a:ext cx="1575395" cy="44259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defTabSz="1219200">
              <a:lnSpc>
                <a:spcPct val="120000"/>
              </a:lnSpc>
              <a:spcBef>
                <a:spcPts val="400"/>
              </a:spcBef>
              <a:buClrTx/>
              <a:buSzTx/>
              <a:buFontTx/>
            </a:pPr>
            <a:r>
              <a:rPr lang="zh-CN" altLang="en-US" sz="2400" b="1" dirty="0">
                <a:solidFill>
                  <a:srgbClr val="FFFFFF"/>
                </a:solidFill>
                <a:latin typeface="Calibri" panose="020F0502020204030204"/>
                <a:ea typeface="宋体" panose="02010600030101010101" pitchFamily="2" charset="-122"/>
                <a:sym typeface="+mn-ea"/>
              </a:rPr>
              <a:t>对比的方法</a:t>
            </a:r>
            <a:endParaRPr lang="zh-CN" altLang="en-US" sz="2400" b="1" dirty="0">
              <a:solidFill>
                <a:srgbClr val="FFFFFF"/>
              </a:solidFill>
              <a:latin typeface="Calibri" panose="020F0502020204030204"/>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103505" y="135890"/>
            <a:ext cx="6350000" cy="6184900"/>
          </a:xfrm>
          <a:prstGeom prst="rect">
            <a:avLst/>
          </a:prstGeom>
          <a:noFill/>
          <a:ln w="9525">
            <a:noFill/>
          </a:ln>
        </p:spPr>
      </p:pic>
      <p:pic>
        <p:nvPicPr>
          <p:cNvPr id="102" name="图片 101"/>
          <p:cNvPicPr/>
          <p:nvPr/>
        </p:nvPicPr>
        <p:blipFill>
          <a:blip r:embed="rId2"/>
          <a:stretch>
            <a:fillRect/>
          </a:stretch>
        </p:blipFill>
        <p:spPr>
          <a:xfrm>
            <a:off x="6840220" y="1064260"/>
            <a:ext cx="5251450" cy="502475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二、消费者的感觉</a:t>
            </a:r>
            <a:endParaRPr lang="zh-CN" altLang="en-US" sz="40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27" name="组合 26"/>
          <p:cNvGrpSpPr/>
          <p:nvPr/>
        </p:nvGrpSpPr>
        <p:grpSpPr>
          <a:xfrm>
            <a:off x="1026160" y="2712720"/>
            <a:ext cx="5280025" cy="3075305"/>
            <a:chOff x="1284" y="3736"/>
            <a:chExt cx="8315" cy="4843"/>
          </a:xfrm>
        </p:grpSpPr>
        <p:sp>
          <p:nvSpPr>
            <p:cNvPr id="5" name="PA_矩形 4"/>
            <p:cNvSpPr/>
            <p:nvPr>
              <p:custDataLst>
                <p:tags r:id="rId3"/>
              </p:custDataLst>
            </p:nvPr>
          </p:nvSpPr>
          <p:spPr>
            <a:xfrm>
              <a:off x="1284" y="3736"/>
              <a:ext cx="2265" cy="2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PA_矩形 5"/>
            <p:cNvSpPr/>
            <p:nvPr>
              <p:custDataLst>
                <p:tags r:id="rId4"/>
              </p:custDataLst>
            </p:nvPr>
          </p:nvSpPr>
          <p:spPr>
            <a:xfrm>
              <a:off x="3589" y="3736"/>
              <a:ext cx="6011" cy="22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24"/>
            <p:cNvSpPr>
              <a:spLocks noChangeArrowheads="1"/>
            </p:cNvSpPr>
            <p:nvPr>
              <p:custDataLst>
                <p:tags r:id="rId5"/>
              </p:custDataLst>
            </p:nvPr>
          </p:nvSpPr>
          <p:spPr bwMode="auto">
            <a:xfrm>
              <a:off x="3891" y="3946"/>
              <a:ext cx="5406"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665"/>
                </a:spcBef>
              </a:pPr>
              <a:r>
                <a:rPr lang="en-US" altLang="zh-CN" sz="2800">
                  <a:solidFill>
                    <a:srgbClr val="FFFFFF">
                      <a:lumMod val="50000"/>
                    </a:srgbClr>
                  </a:solidFill>
                  <a:latin typeface="Calibri" panose="020F0502020204030204"/>
                  <a:ea typeface="宋体" panose="02010600030101010101" pitchFamily="2" charset="-122"/>
                </a:rPr>
                <a:t>视觉、听觉、味觉、嗅觉和触觉</a:t>
              </a:r>
              <a:endParaRPr lang="en-US" altLang="zh-CN" sz="2800">
                <a:solidFill>
                  <a:srgbClr val="FFFFFF">
                    <a:lumMod val="50000"/>
                  </a:srgbClr>
                </a:solidFill>
                <a:latin typeface="Calibri" panose="020F0502020204030204"/>
                <a:ea typeface="宋体" panose="02010600030101010101" pitchFamily="2" charset="-122"/>
              </a:endParaRPr>
            </a:p>
          </p:txBody>
        </p:sp>
        <p:sp>
          <p:nvSpPr>
            <p:cNvPr id="9" name="PA_矩形 8"/>
            <p:cNvSpPr/>
            <p:nvPr>
              <p:custDataLst>
                <p:tags r:id="rId6"/>
              </p:custDataLst>
            </p:nvPr>
          </p:nvSpPr>
          <p:spPr>
            <a:xfrm>
              <a:off x="1284" y="6313"/>
              <a:ext cx="2265" cy="2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0" name="PA_矩形 9"/>
            <p:cNvSpPr/>
            <p:nvPr>
              <p:custDataLst>
                <p:tags r:id="rId7"/>
              </p:custDataLst>
            </p:nvPr>
          </p:nvSpPr>
          <p:spPr>
            <a:xfrm>
              <a:off x="3589" y="6313"/>
              <a:ext cx="6011" cy="22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1" name="PA_矩形 24"/>
            <p:cNvSpPr>
              <a:spLocks noChangeArrowheads="1"/>
            </p:cNvSpPr>
            <p:nvPr>
              <p:custDataLst>
                <p:tags r:id="rId8"/>
              </p:custDataLst>
            </p:nvPr>
          </p:nvSpPr>
          <p:spPr bwMode="auto">
            <a:xfrm>
              <a:off x="3891" y="6523"/>
              <a:ext cx="5406"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665"/>
                </a:spcBef>
              </a:pPr>
              <a:r>
                <a:rPr lang="en-US" altLang="zh-CN" sz="2800">
                  <a:solidFill>
                    <a:srgbClr val="FFFFFF">
                      <a:lumMod val="50000"/>
                    </a:srgbClr>
                  </a:solidFill>
                  <a:latin typeface="Calibri" panose="020F0502020204030204"/>
                  <a:ea typeface="宋体" panose="02010600030101010101" pitchFamily="2" charset="-122"/>
                </a:rPr>
                <a:t>位置觉（平衡觉）、运动觉和机体觉</a:t>
              </a:r>
              <a:endParaRPr lang="en-US" altLang="zh-CN" sz="2800">
                <a:solidFill>
                  <a:srgbClr val="FFFFFF">
                    <a:lumMod val="50000"/>
                  </a:srgbClr>
                </a:solidFill>
                <a:latin typeface="Calibri" panose="020F0502020204030204"/>
                <a:ea typeface="宋体" panose="02010600030101010101" pitchFamily="2" charset="-122"/>
              </a:endParaRPr>
            </a:p>
          </p:txBody>
        </p:sp>
        <p:sp>
          <p:nvSpPr>
            <p:cNvPr id="23" name="文本框 22"/>
            <p:cNvSpPr txBox="1"/>
            <p:nvPr/>
          </p:nvSpPr>
          <p:spPr>
            <a:xfrm>
              <a:off x="1402" y="4587"/>
              <a:ext cx="2147" cy="628"/>
            </a:xfrm>
            <a:prstGeom prst="rect">
              <a:avLst/>
            </a:prstGeom>
            <a:noFill/>
          </p:spPr>
          <p:txBody>
            <a:bodyPr wrap="square" rtlCol="0">
              <a:spAutoFit/>
            </a:bodyPr>
            <a:lstStyle/>
            <a:p>
              <a:pPr algn="ctr"/>
              <a:r>
                <a:rPr lang="zh-CN" altLang="en-US" sz="2000" b="1">
                  <a:solidFill>
                    <a:schemeClr val="bg1"/>
                  </a:solidFill>
                </a:rPr>
                <a:t>外部感觉</a:t>
              </a:r>
              <a:endParaRPr lang="zh-CN" altLang="en-US" sz="2000" b="1">
                <a:solidFill>
                  <a:schemeClr val="bg1"/>
                </a:solidFill>
              </a:endParaRPr>
            </a:p>
          </p:txBody>
        </p:sp>
        <p:sp>
          <p:nvSpPr>
            <p:cNvPr id="24" name="文本框 23"/>
            <p:cNvSpPr txBox="1"/>
            <p:nvPr/>
          </p:nvSpPr>
          <p:spPr>
            <a:xfrm>
              <a:off x="1343" y="7140"/>
              <a:ext cx="2147" cy="628"/>
            </a:xfrm>
            <a:prstGeom prst="rect">
              <a:avLst/>
            </a:prstGeom>
            <a:noFill/>
          </p:spPr>
          <p:txBody>
            <a:bodyPr wrap="square" rtlCol="0">
              <a:spAutoFit/>
            </a:bodyPr>
            <a:lstStyle/>
            <a:p>
              <a:pPr algn="ctr"/>
              <a:r>
                <a:rPr lang="zh-CN" altLang="en-US" sz="2000" b="1">
                  <a:solidFill>
                    <a:schemeClr val="bg1"/>
                  </a:solidFill>
                </a:rPr>
                <a:t>内部感觉</a:t>
              </a:r>
              <a:endParaRPr lang="zh-CN" altLang="en-US" sz="2000" b="1">
                <a:solidFill>
                  <a:schemeClr val="bg1"/>
                </a:solidFill>
              </a:endParaRPr>
            </a:p>
          </p:txBody>
        </p:sp>
      </p:grpSp>
      <p:pic>
        <p:nvPicPr>
          <p:cNvPr id="29" name="图片 28"/>
          <p:cNvPicPr>
            <a:picLocks noChangeAspect="1"/>
          </p:cNvPicPr>
          <p:nvPr/>
        </p:nvPicPr>
        <p:blipFill>
          <a:blip r:embed="rId9"/>
          <a:stretch>
            <a:fillRect/>
          </a:stretch>
        </p:blipFill>
        <p:spPr>
          <a:xfrm>
            <a:off x="7778115" y="930275"/>
            <a:ext cx="3048000" cy="4857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492019"/>
            <a:ext cx="622148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2800" b="1" dirty="0"/>
              <a:t>（一）感觉的一般规律</a:t>
            </a:r>
            <a:endParaRPr lang="zh-CN" altLang="en-US" sz="28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42" name="PA_任意多边形 12"/>
          <p:cNvSpPr/>
          <p:nvPr>
            <p:custDataLst>
              <p:tags r:id="rId3"/>
            </p:custDataLst>
          </p:nvPr>
        </p:nvSpPr>
        <p:spPr bwMode="auto">
          <a:xfrm flipV="1">
            <a:off x="1483786" y="3943661"/>
            <a:ext cx="1830916" cy="17224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2" name="组合 1"/>
          <p:cNvGrpSpPr/>
          <p:nvPr/>
        </p:nvGrpSpPr>
        <p:grpSpPr>
          <a:xfrm>
            <a:off x="1090295" y="1273175"/>
            <a:ext cx="9021567" cy="1357630"/>
            <a:chOff x="1717" y="2574"/>
            <a:chExt cx="14207" cy="2138"/>
          </a:xfrm>
        </p:grpSpPr>
        <p:sp>
          <p:nvSpPr>
            <p:cNvPr id="47" name="PA_矩形 24"/>
            <p:cNvSpPr>
              <a:spLocks noChangeArrowheads="1"/>
            </p:cNvSpPr>
            <p:nvPr>
              <p:custDataLst>
                <p:tags r:id="rId4"/>
              </p:custDataLst>
            </p:nvPr>
          </p:nvSpPr>
          <p:spPr bwMode="auto">
            <a:xfrm>
              <a:off x="3456" y="2574"/>
              <a:ext cx="12468" cy="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感受性和感觉阈限</a:t>
              </a:r>
              <a:endParaRPr lang="zh-CN" altLang="en-US" sz="2800" b="1" dirty="0">
                <a:solidFill>
                  <a:srgbClr val="333333">
                    <a:lumMod val="75000"/>
                    <a:lumOff val="25000"/>
                  </a:srgbClr>
                </a:solidFill>
                <a:latin typeface="Calibri" panose="020F0502020204030204"/>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感受性是指感觉器官对刺激物的强度及其变化的感受能力。</a:t>
              </a:r>
              <a:endParaRPr lang="en-US" altLang="zh-CN" sz="2000" dirty="0">
                <a:solidFill>
                  <a:srgbClr val="FFFFFF">
                    <a:lumMod val="50000"/>
                  </a:srgbClr>
                </a:solidFill>
                <a:latin typeface="宋体" panose="02010600030101010101" pitchFamily="2" charset="-122"/>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感受性通常用感觉阈限的大小来衡量。</a:t>
              </a:r>
              <a:endParaRPr lang="en-US" altLang="zh-CN" sz="2000" dirty="0">
                <a:solidFill>
                  <a:srgbClr val="FFFFFF">
                    <a:lumMod val="50000"/>
                  </a:srgbClr>
                </a:solidFill>
                <a:latin typeface="宋体" panose="02010600030101010101" pitchFamily="2" charset="-122"/>
                <a:ea typeface="宋体" panose="02010600030101010101" pitchFamily="2" charset="-122"/>
              </a:endParaRPr>
            </a:p>
          </p:txBody>
        </p:sp>
        <p:sp>
          <p:nvSpPr>
            <p:cNvPr id="6153" name="PA_椭圆 6152"/>
            <p:cNvSpPr/>
            <p:nvPr>
              <p:custDataLst>
                <p:tags r:id="rId5"/>
              </p:custDataLst>
            </p:nvPr>
          </p:nvSpPr>
          <p:spPr>
            <a:xfrm>
              <a:off x="1717" y="2769"/>
              <a:ext cx="1058" cy="1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01</a:t>
              </a:r>
              <a:endParaRPr lang="zh-CN" altLang="en-US" sz="2400" dirty="0">
                <a:solidFill>
                  <a:srgbClr val="FFFFFF"/>
                </a:solidFill>
                <a:latin typeface="Calibri" panose="020F0502020204030204"/>
                <a:ea typeface="宋体" panose="02010600030101010101" pitchFamily="2" charset="-122"/>
              </a:endParaRPr>
            </a:p>
          </p:txBody>
        </p:sp>
      </p:grpSp>
      <p:grpSp>
        <p:nvGrpSpPr>
          <p:cNvPr id="8" name="组合 7"/>
          <p:cNvGrpSpPr/>
          <p:nvPr/>
        </p:nvGrpSpPr>
        <p:grpSpPr>
          <a:xfrm>
            <a:off x="2475743" y="2891155"/>
            <a:ext cx="9518137" cy="937260"/>
            <a:chOff x="1717" y="4369"/>
            <a:chExt cx="14989" cy="1476"/>
          </a:xfrm>
        </p:grpSpPr>
        <p:sp>
          <p:nvSpPr>
            <p:cNvPr id="49" name="PA_矩形 24"/>
            <p:cNvSpPr>
              <a:spLocks noChangeArrowheads="1"/>
            </p:cNvSpPr>
            <p:nvPr>
              <p:custDataLst>
                <p:tags r:id="rId6"/>
              </p:custDataLst>
            </p:nvPr>
          </p:nvSpPr>
          <p:spPr bwMode="auto">
            <a:xfrm>
              <a:off x="3456" y="4369"/>
              <a:ext cx="13250"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感觉适应性</a:t>
              </a:r>
              <a:endParaRPr lang="zh-CN" altLang="en-US" sz="2800" b="1" dirty="0">
                <a:solidFill>
                  <a:srgbClr val="333333">
                    <a:lumMod val="75000"/>
                    <a:lumOff val="25000"/>
                  </a:srgbClr>
                </a:solidFill>
                <a:latin typeface="Calibri" panose="020F0502020204030204"/>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指随着刺激物持续作用时间的延长，而使感受性发生变化的现象。</a:t>
              </a:r>
              <a:endParaRPr lang="en-US" altLang="zh-CN" sz="2000" dirty="0">
                <a:solidFill>
                  <a:srgbClr val="FFFFFF">
                    <a:lumMod val="50000"/>
                  </a:srgbClr>
                </a:solidFill>
                <a:latin typeface="宋体" panose="02010600030101010101" pitchFamily="2" charset="-122"/>
                <a:ea typeface="宋体" panose="02010600030101010101" pitchFamily="2" charset="-122"/>
              </a:endParaRPr>
            </a:p>
          </p:txBody>
        </p:sp>
        <p:sp>
          <p:nvSpPr>
            <p:cNvPr id="50" name="PA_椭圆 49"/>
            <p:cNvSpPr/>
            <p:nvPr>
              <p:custDataLst>
                <p:tags r:id="rId7"/>
              </p:custDataLst>
            </p:nvPr>
          </p:nvSpPr>
          <p:spPr>
            <a:xfrm>
              <a:off x="1717" y="4564"/>
              <a:ext cx="1058" cy="10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02</a:t>
              </a:r>
              <a:endParaRPr lang="zh-CN" altLang="en-US" sz="2400" dirty="0">
                <a:solidFill>
                  <a:srgbClr val="FFFFFF"/>
                </a:solidFill>
                <a:latin typeface="Calibri" panose="020F0502020204030204"/>
                <a:ea typeface="宋体" panose="02010600030101010101" pitchFamily="2" charset="-122"/>
              </a:endParaRPr>
            </a:p>
          </p:txBody>
        </p:sp>
      </p:grpSp>
      <p:grpSp>
        <p:nvGrpSpPr>
          <p:cNvPr id="4" name="组合 3"/>
          <p:cNvGrpSpPr/>
          <p:nvPr/>
        </p:nvGrpSpPr>
        <p:grpSpPr>
          <a:xfrm>
            <a:off x="1090295" y="4221480"/>
            <a:ext cx="10260452" cy="1306195"/>
            <a:chOff x="1717" y="6150"/>
            <a:chExt cx="16158" cy="2057"/>
          </a:xfrm>
        </p:grpSpPr>
        <p:sp>
          <p:nvSpPr>
            <p:cNvPr id="51" name="PA_矩形 24"/>
            <p:cNvSpPr>
              <a:spLocks noChangeArrowheads="1"/>
            </p:cNvSpPr>
            <p:nvPr>
              <p:custDataLst>
                <p:tags r:id="rId8"/>
              </p:custDataLst>
            </p:nvPr>
          </p:nvSpPr>
          <p:spPr bwMode="auto">
            <a:xfrm>
              <a:off x="3456" y="6150"/>
              <a:ext cx="14419" cy="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感觉对比性</a:t>
              </a:r>
              <a:endParaRPr lang="zh-CN" altLang="en-US" sz="2800" b="1" dirty="0">
                <a:solidFill>
                  <a:srgbClr val="333333">
                    <a:lumMod val="75000"/>
                    <a:lumOff val="25000"/>
                  </a:srgbClr>
                </a:solidFill>
                <a:latin typeface="Calibri" panose="020F0502020204030204"/>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指同一感官因同时接收两种刺激或先后接收两种刺激，感觉的强度和性质发生变化的现象。</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52" name="PA_椭圆 51"/>
            <p:cNvSpPr/>
            <p:nvPr>
              <p:custDataLst>
                <p:tags r:id="rId9"/>
              </p:custDataLst>
            </p:nvPr>
          </p:nvSpPr>
          <p:spPr>
            <a:xfrm>
              <a:off x="1717" y="6345"/>
              <a:ext cx="1058" cy="10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03</a:t>
              </a:r>
              <a:endParaRPr lang="zh-CN" altLang="en-US" sz="2400" dirty="0">
                <a:solidFill>
                  <a:srgbClr val="FFFFFF"/>
                </a:solidFill>
                <a:latin typeface="Calibri" panose="020F0502020204030204"/>
                <a:ea typeface="宋体" panose="02010600030101010101" pitchFamily="2" charset="-122"/>
              </a:endParaRPr>
            </a:p>
          </p:txBody>
        </p:sp>
      </p:grpSp>
      <p:grpSp>
        <p:nvGrpSpPr>
          <p:cNvPr id="12" name="组合 11"/>
          <p:cNvGrpSpPr/>
          <p:nvPr/>
        </p:nvGrpSpPr>
        <p:grpSpPr>
          <a:xfrm>
            <a:off x="2548890" y="5666105"/>
            <a:ext cx="9552940" cy="937260"/>
            <a:chOff x="1717" y="7946"/>
            <a:chExt cx="15044" cy="1476"/>
          </a:xfrm>
        </p:grpSpPr>
        <p:sp>
          <p:nvSpPr>
            <p:cNvPr id="13" name="PA_矩形 24"/>
            <p:cNvSpPr>
              <a:spLocks noChangeArrowheads="1"/>
            </p:cNvSpPr>
            <p:nvPr>
              <p:custDataLst>
                <p:tags r:id="rId10"/>
              </p:custDataLst>
            </p:nvPr>
          </p:nvSpPr>
          <p:spPr bwMode="auto">
            <a:xfrm>
              <a:off x="3456" y="7946"/>
              <a:ext cx="13305"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感觉的联觉性</a:t>
              </a:r>
              <a:endParaRPr lang="zh-CN" altLang="en-US" sz="2800" b="1" dirty="0">
                <a:solidFill>
                  <a:srgbClr val="333333">
                    <a:lumMod val="75000"/>
                    <a:lumOff val="25000"/>
                  </a:srgbClr>
                </a:solidFill>
                <a:latin typeface="Calibri" panose="020F0502020204030204"/>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指一种感觉引起另一种感觉的心理过程。</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14" name="PA_椭圆 53"/>
            <p:cNvSpPr/>
            <p:nvPr>
              <p:custDataLst>
                <p:tags r:id="rId11"/>
              </p:custDataLst>
            </p:nvPr>
          </p:nvSpPr>
          <p:spPr>
            <a:xfrm>
              <a:off x="1717" y="8141"/>
              <a:ext cx="1058" cy="10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04</a:t>
              </a:r>
              <a:endParaRPr lang="zh-CN" altLang="en-US" sz="2400" dirty="0">
                <a:solidFill>
                  <a:srgbClr val="FFFFFF"/>
                </a:solidFill>
                <a:latin typeface="Calibri" panose="020F0502020204030204"/>
                <a:ea typeface="宋体" panose="02010600030101010101" pitchFamily="2" charset="-122"/>
              </a:endParaRPr>
            </a:p>
          </p:txBody>
        </p:sp>
      </p:grpSp>
      <p:sp>
        <p:nvSpPr>
          <p:cNvPr id="3" name="PA_矩形 24"/>
          <p:cNvSpPr>
            <a:spLocks noChangeArrowheads="1"/>
          </p:cNvSpPr>
          <p:nvPr>
            <p:custDataLst>
              <p:tags r:id="rId12"/>
            </p:custDataLst>
          </p:nvPr>
        </p:nvSpPr>
        <p:spPr bwMode="auto">
          <a:xfrm>
            <a:off x="2632710" y="2472055"/>
            <a:ext cx="9205595" cy="43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endParaRPr lang="zh-CN" altLang="en-US" sz="2800" b="1" dirty="0"/>
          </a:p>
        </p:txBody>
      </p:sp>
      <p:sp>
        <p:nvSpPr>
          <p:cNvPr id="5" name="PA_矩形 24"/>
          <p:cNvSpPr>
            <a:spLocks noChangeArrowheads="1"/>
          </p:cNvSpPr>
          <p:nvPr>
            <p:custDataLst>
              <p:tags r:id="rId13"/>
            </p:custDataLst>
          </p:nvPr>
        </p:nvSpPr>
        <p:spPr bwMode="auto">
          <a:xfrm>
            <a:off x="2785110" y="2624455"/>
            <a:ext cx="9205595" cy="43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4000" b="1" dirty="0"/>
              <a:t>感觉阈限</a:t>
            </a:r>
            <a:endParaRPr lang="zh-CN" altLang="en-US" sz="4000" dirty="0"/>
          </a:p>
        </p:txBody>
      </p:sp>
      <p:sp>
        <p:nvSpPr>
          <p:cNvPr id="3" name="内容占位符 2"/>
          <p:cNvSpPr>
            <a:spLocks noGrp="1"/>
          </p:cNvSpPr>
          <p:nvPr>
            <p:ph idx="1"/>
          </p:nvPr>
        </p:nvSpPr>
        <p:spPr>
          <a:xfrm>
            <a:off x="542878" y="1257869"/>
            <a:ext cx="10429922" cy="2891050"/>
          </a:xfrm>
        </p:spPr>
        <p:txBody>
          <a:bodyPr>
            <a:normAutofit/>
          </a:bodyPr>
          <a:lstStyle/>
          <a:p>
            <a:pPr marL="0" indent="457200">
              <a:buNone/>
            </a:pPr>
            <a:r>
              <a:rPr lang="zh-CN" altLang="en-US" sz="3600" dirty="0"/>
              <a:t>并不是任何刺激都能引起消费者的感觉，要想使消费者产生感觉，刺激物的刺激强度就必须达到一定的量。心理学上把那种刚刚能够引起感觉的最小刺激量，称作绝对阈限</a:t>
            </a:r>
            <a:endParaRPr lang="zh-CN" altLang="en-US" sz="3600" dirty="0">
              <a:solidFill>
                <a:srgbClr val="FF0000"/>
              </a:solidFill>
            </a:endParaRPr>
          </a:p>
        </p:txBody>
      </p:sp>
      <p:pic>
        <p:nvPicPr>
          <p:cNvPr id="4301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1119" y="3875964"/>
            <a:ext cx="3552395" cy="194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descr="https://ss0.bdstatic.com/70cFvHSh_Q1YnxGkpoWK1HF6hhy/it/u=450695198,667319170&amp;fm=200&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t="2980"/>
          <a:stretch>
            <a:fillRect/>
          </a:stretch>
        </p:blipFill>
        <p:spPr bwMode="auto">
          <a:xfrm>
            <a:off x="5891262" y="3880567"/>
            <a:ext cx="4004245" cy="19405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492019"/>
            <a:ext cx="6221481"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2800" b="1" dirty="0"/>
              <a:t>（二）感觉对消费者行为的影响</a:t>
            </a:r>
            <a:endParaRPr lang="zh-CN" altLang="en-US" sz="28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31" name="组合 30"/>
          <p:cNvGrpSpPr/>
          <p:nvPr/>
        </p:nvGrpSpPr>
        <p:grpSpPr>
          <a:xfrm>
            <a:off x="275590" y="1758950"/>
            <a:ext cx="11640185" cy="1454785"/>
            <a:chOff x="275" y="2815"/>
            <a:chExt cx="18331" cy="2291"/>
          </a:xfrm>
        </p:grpSpPr>
        <p:sp>
          <p:nvSpPr>
            <p:cNvPr id="3" name="PA_矩形 4"/>
            <p:cNvSpPr/>
            <p:nvPr>
              <p:custDataLst>
                <p:tags r:id="rId3"/>
              </p:custDataLst>
            </p:nvPr>
          </p:nvSpPr>
          <p:spPr>
            <a:xfrm>
              <a:off x="275" y="2815"/>
              <a:ext cx="5662"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latin typeface="Calibri" panose="020F0502020204030204"/>
                  <a:ea typeface="宋体" panose="02010600030101010101" pitchFamily="2" charset="-122"/>
                </a:rPr>
                <a:t>消费者获得对商品的第一印象</a:t>
              </a:r>
              <a:endParaRPr lang="zh-CN" altLang="en-US" sz="2400" b="1" dirty="0">
                <a:solidFill>
                  <a:srgbClr val="FFFFFF"/>
                </a:solidFill>
                <a:latin typeface="Calibri" panose="020F0502020204030204"/>
                <a:ea typeface="宋体" panose="02010600030101010101" pitchFamily="2" charset="-122"/>
              </a:endParaRPr>
            </a:p>
          </p:txBody>
        </p:sp>
        <p:sp>
          <p:nvSpPr>
            <p:cNvPr id="5" name="PA_矩形 5"/>
            <p:cNvSpPr/>
            <p:nvPr>
              <p:custDataLst>
                <p:tags r:id="rId4"/>
              </p:custDataLst>
            </p:nvPr>
          </p:nvSpPr>
          <p:spPr>
            <a:xfrm>
              <a:off x="6397" y="2815"/>
              <a:ext cx="12209"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PA_矩形 24"/>
            <p:cNvSpPr>
              <a:spLocks noChangeArrowheads="1"/>
            </p:cNvSpPr>
            <p:nvPr>
              <p:custDataLst>
                <p:tags r:id="rId5"/>
              </p:custDataLst>
            </p:nvPr>
          </p:nvSpPr>
          <p:spPr bwMode="auto">
            <a:xfrm>
              <a:off x="6399" y="3621"/>
              <a:ext cx="11476"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感觉是消费者认识商品的起点</a:t>
              </a:r>
              <a:endParaRPr lang="zh-CN" altLang="en-US" sz="2800" b="1" dirty="0"/>
            </a:p>
          </p:txBody>
        </p:sp>
      </p:grpSp>
      <p:grpSp>
        <p:nvGrpSpPr>
          <p:cNvPr id="33" name="组合 32"/>
          <p:cNvGrpSpPr/>
          <p:nvPr/>
        </p:nvGrpSpPr>
        <p:grpSpPr>
          <a:xfrm>
            <a:off x="273685" y="4919980"/>
            <a:ext cx="11643360" cy="1454785"/>
            <a:chOff x="309" y="8403"/>
            <a:chExt cx="18336" cy="2291"/>
          </a:xfrm>
        </p:grpSpPr>
        <p:sp>
          <p:nvSpPr>
            <p:cNvPr id="7" name="PA_矩形 4"/>
            <p:cNvSpPr/>
            <p:nvPr>
              <p:custDataLst>
                <p:tags r:id="rId6"/>
              </p:custDataLst>
            </p:nvPr>
          </p:nvSpPr>
          <p:spPr>
            <a:xfrm>
              <a:off x="309" y="8403"/>
              <a:ext cx="5665"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rPr>
                <a:t>企业制定营销策略的依据</a:t>
              </a:r>
              <a:endParaRPr lang="zh-CN" altLang="en-US" sz="2400" b="1" dirty="0">
                <a:solidFill>
                  <a:srgbClr val="FFFFFF"/>
                </a:solidFill>
              </a:endParaRPr>
            </a:p>
          </p:txBody>
        </p:sp>
        <p:sp>
          <p:nvSpPr>
            <p:cNvPr id="24" name="PA_矩形 5"/>
            <p:cNvSpPr/>
            <p:nvPr>
              <p:custDataLst>
                <p:tags r:id="rId7"/>
              </p:custDataLst>
            </p:nvPr>
          </p:nvSpPr>
          <p:spPr>
            <a:xfrm>
              <a:off x="6436" y="8403"/>
              <a:ext cx="12209"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5" name="PA_矩形 24"/>
            <p:cNvSpPr>
              <a:spLocks noChangeArrowheads="1"/>
            </p:cNvSpPr>
            <p:nvPr>
              <p:custDataLst>
                <p:tags r:id="rId8"/>
              </p:custDataLst>
            </p:nvPr>
          </p:nvSpPr>
          <p:spPr bwMode="auto">
            <a:xfrm>
              <a:off x="6434" y="8531"/>
              <a:ext cx="11824" cy="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t>在市场营销活动中，企业做广告、调整商品价格和推销商品时，向消费者发出的刺激信号强度应当与消费者的感觉阈限相适应。</a:t>
              </a:r>
              <a:endParaRPr lang="zh-CN" altLang="en-US" sz="2800" b="1" dirty="0"/>
            </a:p>
          </p:txBody>
        </p:sp>
      </p:grpSp>
      <p:grpSp>
        <p:nvGrpSpPr>
          <p:cNvPr id="9" name="组合 8"/>
          <p:cNvGrpSpPr/>
          <p:nvPr/>
        </p:nvGrpSpPr>
        <p:grpSpPr>
          <a:xfrm>
            <a:off x="273685" y="3339465"/>
            <a:ext cx="11643360" cy="1454785"/>
            <a:chOff x="309" y="5915"/>
            <a:chExt cx="18336" cy="2291"/>
          </a:xfrm>
        </p:grpSpPr>
        <p:sp>
          <p:nvSpPr>
            <p:cNvPr id="28" name="PA_矩形 4"/>
            <p:cNvSpPr/>
            <p:nvPr>
              <p:custDataLst>
                <p:tags r:id="rId9"/>
              </p:custDataLst>
            </p:nvPr>
          </p:nvSpPr>
          <p:spPr>
            <a:xfrm>
              <a:off x="309" y="5915"/>
              <a:ext cx="5665"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latin typeface="Calibri" panose="020F0502020204030204"/>
                  <a:ea typeface="宋体" panose="02010600030101010101" pitchFamily="2" charset="-122"/>
                  <a:sym typeface="+mn-ea"/>
                </a:rPr>
                <a:t>引发消费者的情绪</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29" name="PA_矩形 5"/>
            <p:cNvSpPr/>
            <p:nvPr>
              <p:custDataLst>
                <p:tags r:id="rId10"/>
              </p:custDataLst>
            </p:nvPr>
          </p:nvSpPr>
          <p:spPr>
            <a:xfrm>
              <a:off x="6434" y="5915"/>
              <a:ext cx="12211"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11"/>
              </p:custDataLst>
            </p:nvPr>
          </p:nvSpPr>
          <p:spPr bwMode="auto">
            <a:xfrm>
              <a:off x="6434" y="6382"/>
              <a:ext cx="11955"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2800" b="1" dirty="0"/>
                <a:t>给消费者创造一种积极的情绪状态是有价值</a:t>
              </a:r>
              <a:endParaRPr lang="zh-CN" altLang="en-US" sz="2800" b="1" dirty="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s://ss1.bdstatic.com/70cFvXSh_Q1YnxGkpoWK1HF6hhy/it/u=2538928116,3315642916&amp;fm=27&amp;gp=0.jpg"/>
          <p:cNvPicPr>
            <a:picLocks noChangeAspect="1" noChangeArrowheads="1"/>
          </p:cNvPicPr>
          <p:nvPr/>
        </p:nvPicPr>
        <p:blipFill rotWithShape="1">
          <a:blip r:embed="rId1">
            <a:extLst>
              <a:ext uri="{28A0092B-C50C-407E-A947-70E740481C1C}">
                <a14:useLocalDpi xmlns:a14="http://schemas.microsoft.com/office/drawing/2010/main" val="0"/>
              </a:ext>
            </a:extLst>
          </a:blip>
          <a:srcRect l="50000" t="22176" r="13315" b="10547"/>
          <a:stretch>
            <a:fillRect/>
          </a:stretch>
        </p:blipFill>
        <p:spPr bwMode="auto">
          <a:xfrm>
            <a:off x="2304813" y="1872243"/>
            <a:ext cx="1747143" cy="240304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7" descr="说明: 花瓶和脸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283" y="1759868"/>
            <a:ext cx="2016224" cy="243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descr="说明: 13和B"/>
          <p:cNvPicPr>
            <a:picLocks noChangeAspect="1" noChangeArrowheads="1"/>
          </p:cNvPicPr>
          <p:nvPr/>
        </p:nvPicPr>
        <p:blipFill>
          <a:blip r:embed="rId3">
            <a:extLst>
              <a:ext uri="{28A0092B-C50C-407E-A947-70E740481C1C}">
                <a14:useLocalDpi xmlns:a14="http://schemas.microsoft.com/office/drawing/2010/main" val="0"/>
              </a:ext>
            </a:extLst>
          </a:blip>
          <a:srcRect l="4448" t="4236" r="4448" b="4236"/>
          <a:stretch>
            <a:fillRect/>
          </a:stretch>
        </p:blipFill>
        <p:spPr bwMode="auto">
          <a:xfrm>
            <a:off x="6417696" y="1749413"/>
            <a:ext cx="2385503" cy="240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ss2.bdstatic.com/70cFvnSh_Q1YnxGkpoWK1HF6hhy/it/u=3492351044,6950448&amp;fm=26&amp;gp=0.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20" t="8267" r="16549" b="29622"/>
          <a:stretch>
            <a:fillRect/>
          </a:stretch>
        </p:blipFill>
        <p:spPr bwMode="auto">
          <a:xfrm>
            <a:off x="9007522" y="1719011"/>
            <a:ext cx="2678855" cy="2627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67785" y="5049672"/>
            <a:ext cx="4244454" cy="368300"/>
          </a:xfrm>
          <a:prstGeom prst="rect">
            <a:avLst/>
          </a:prstGeom>
          <a:noFill/>
        </p:spPr>
        <p:txBody>
          <a:bodyPr wrap="square" rtlCol="0">
            <a:spAutoFit/>
          </a:bodyPr>
          <a:lstStyle/>
          <a:p>
            <a:r>
              <a:rPr lang="zh-CN" altLang="en-US" dirty="0"/>
              <a:t>你如何理解以上图片？ </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1219200">
              <a:buClrTx/>
              <a:buSzTx/>
              <a:buFontTx/>
            </a:pPr>
            <a:r>
              <a:rPr lang="zh-CN" altLang="en-US" sz="4000" dirty="0">
                <a:latin typeface="微软雅黑" panose="020B0503020204020204" pitchFamily="34" charset="-122"/>
                <a:ea typeface="微软雅黑" panose="020B0503020204020204" pitchFamily="34" charset="-122"/>
              </a:rPr>
              <a:t>三、消费者的知觉</a:t>
            </a:r>
            <a:endParaRPr lang="zh-CN" altLang="en-US" sz="4000" dirty="0">
              <a:latin typeface="微软雅黑" panose="020B0503020204020204" pitchFamily="34" charset="-122"/>
              <a:ea typeface="微软雅黑" panose="020B0503020204020204" pitchFamily="34" charset="-122"/>
            </a:endParaRPr>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22" name="PA_矩形 24"/>
          <p:cNvSpPr>
            <a:spLocks noChangeArrowheads="1"/>
          </p:cNvSpPr>
          <p:nvPr>
            <p:custDataLst>
              <p:tags r:id="rId3"/>
            </p:custDataLst>
          </p:nvPr>
        </p:nvSpPr>
        <p:spPr bwMode="auto">
          <a:xfrm>
            <a:off x="933450" y="1583690"/>
            <a:ext cx="9511665"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800" b="1" dirty="0">
                <a:solidFill>
                  <a:srgbClr val="333333">
                    <a:lumMod val="75000"/>
                    <a:lumOff val="25000"/>
                  </a:srgbClr>
                </a:solidFill>
                <a:latin typeface="Calibri" panose="020F0502020204030204"/>
                <a:ea typeface="宋体" panose="02010600030101010101" pitchFamily="2" charset="-122"/>
              </a:rPr>
              <a:t>    </a:t>
            </a:r>
            <a:r>
              <a:rPr lang="zh-CN" altLang="en-US" sz="2800" b="1" dirty="0">
                <a:solidFill>
                  <a:srgbClr val="333333">
                    <a:lumMod val="75000"/>
                    <a:lumOff val="25000"/>
                  </a:srgbClr>
                </a:solidFill>
                <a:latin typeface="Calibri" panose="020F0502020204030204"/>
                <a:ea typeface="宋体" panose="02010600030101010101" pitchFamily="2" charset="-122"/>
              </a:rPr>
              <a:t>（一）知觉的概念</a:t>
            </a:r>
            <a:endParaRPr lang="zh-CN" altLang="en-US" sz="2800" b="1" dirty="0">
              <a:solidFill>
                <a:srgbClr val="333333">
                  <a:lumMod val="75000"/>
                  <a:lumOff val="25000"/>
                </a:srgbClr>
              </a:solidFill>
              <a:latin typeface="Calibri" panose="020F0502020204030204"/>
              <a:ea typeface="宋体" panose="02010600030101010101" pitchFamily="2" charset="-122"/>
            </a:endParaRPr>
          </a:p>
          <a:p>
            <a:pPr indent="457200" defTabSz="1219200" fontAlgn="auto">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知觉是人脑对直接作用于感觉器官的客观事物的整体反映。</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23" name="PA_矩形 24"/>
          <p:cNvSpPr>
            <a:spLocks noChangeArrowheads="1"/>
          </p:cNvSpPr>
          <p:nvPr>
            <p:custDataLst>
              <p:tags r:id="rId4"/>
            </p:custDataLst>
          </p:nvPr>
        </p:nvSpPr>
        <p:spPr bwMode="auto">
          <a:xfrm>
            <a:off x="1304290" y="2832466"/>
            <a:ext cx="499255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（二）知觉的特性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grpSp>
        <p:nvGrpSpPr>
          <p:cNvPr id="4" name="组合 3"/>
          <p:cNvGrpSpPr/>
          <p:nvPr/>
        </p:nvGrpSpPr>
        <p:grpSpPr>
          <a:xfrm>
            <a:off x="1939925" y="3689350"/>
            <a:ext cx="1555750" cy="2585085"/>
            <a:chOff x="10826" y="4199"/>
            <a:chExt cx="2450" cy="4071"/>
          </a:xfrm>
        </p:grpSpPr>
        <p:sp>
          <p:nvSpPr>
            <p:cNvPr id="46" name="PA_任意多边形 12"/>
            <p:cNvSpPr/>
            <p:nvPr>
              <p:custDataLst>
                <p:tags r:id="rId5"/>
              </p:custDataLst>
            </p:nvPr>
          </p:nvSpPr>
          <p:spPr>
            <a:xfrm>
              <a:off x="10826" y="4461"/>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7" name="PA_任意多边形 13"/>
            <p:cNvSpPr/>
            <p:nvPr>
              <p:custDataLst>
                <p:tags r:id="rId6"/>
              </p:custDataLst>
            </p:nvPr>
          </p:nvSpPr>
          <p:spPr>
            <a:xfrm>
              <a:off x="10826" y="5547"/>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8" name="PA_任意多边形 14"/>
            <p:cNvSpPr/>
            <p:nvPr>
              <p:custDataLst>
                <p:tags r:id="rId7"/>
              </p:custDataLst>
            </p:nvPr>
          </p:nvSpPr>
          <p:spPr>
            <a:xfrm>
              <a:off x="10826" y="6633"/>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9" name="PA_矩形 24"/>
            <p:cNvSpPr>
              <a:spLocks noChangeArrowheads="1"/>
            </p:cNvSpPr>
            <p:nvPr>
              <p:custDataLst>
                <p:tags r:id="rId8"/>
              </p:custDataLst>
            </p:nvPr>
          </p:nvSpPr>
          <p:spPr bwMode="auto">
            <a:xfrm>
              <a:off x="11276" y="4199"/>
              <a:ext cx="200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选择性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0" name="PA_矩形 24"/>
            <p:cNvSpPr>
              <a:spLocks noChangeArrowheads="1"/>
            </p:cNvSpPr>
            <p:nvPr>
              <p:custDataLst>
                <p:tags r:id="rId9"/>
              </p:custDataLst>
            </p:nvPr>
          </p:nvSpPr>
          <p:spPr bwMode="auto">
            <a:xfrm>
              <a:off x="11276" y="5290"/>
              <a:ext cx="200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整体性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1" name="PA_矩形 24"/>
            <p:cNvSpPr>
              <a:spLocks noChangeArrowheads="1"/>
            </p:cNvSpPr>
            <p:nvPr>
              <p:custDataLst>
                <p:tags r:id="rId10"/>
              </p:custDataLst>
            </p:nvPr>
          </p:nvSpPr>
          <p:spPr bwMode="auto">
            <a:xfrm>
              <a:off x="11276" y="6370"/>
              <a:ext cx="200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理解性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2" name="PA_矩形 24"/>
            <p:cNvSpPr>
              <a:spLocks noChangeArrowheads="1"/>
            </p:cNvSpPr>
            <p:nvPr>
              <p:custDataLst>
                <p:tags r:id="rId11"/>
              </p:custDataLst>
            </p:nvPr>
          </p:nvSpPr>
          <p:spPr bwMode="auto">
            <a:xfrm>
              <a:off x="11276" y="7458"/>
              <a:ext cx="200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恒常性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3" name="PA_任意多边形 13"/>
            <p:cNvSpPr/>
            <p:nvPr>
              <p:custDataLst>
                <p:tags r:id="rId12"/>
              </p:custDataLst>
            </p:nvPr>
          </p:nvSpPr>
          <p:spPr>
            <a:xfrm>
              <a:off x="10826" y="7719"/>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pic>
        <p:nvPicPr>
          <p:cNvPr id="2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3846" y="2985286"/>
            <a:ext cx="3853433" cy="246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44161" y="772743"/>
            <a:ext cx="7440295" cy="3969385"/>
          </a:xfrm>
          <a:prstGeom prst="rect">
            <a:avLst/>
          </a:prstGeom>
          <a:noFill/>
          <a:ln w="9525">
            <a:noFill/>
          </a:ln>
        </p:spPr>
        <p:txBody>
          <a:bodyPr wrap="square">
            <a:spAutoFit/>
          </a:bodyPr>
          <a:lstStyle/>
          <a:p>
            <a:pPr indent="223520"/>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消费者行为学的相关概念，分析了消费者行为的特征，指出</a:t>
            </a:r>
            <a:r>
              <a:rPr lang="zh-CN" b="0" dirty="0">
                <a:solidFill>
                  <a:schemeClr val="accent1"/>
                </a:solidFill>
                <a:effectLst>
                  <a:outerShdw blurRad="38100" dist="25400" dir="5400000" algn="ctr" rotWithShape="0">
                    <a:srgbClr val="6E747A">
                      <a:alpha val="43000"/>
                    </a:srgbClr>
                  </a:outerShdw>
                </a:effectLst>
                <a:cs typeface="仿宋_GB2312" charset="0"/>
              </a:rPr>
              <a:t>消费</a:t>
            </a:r>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者行为</a:t>
            </a:r>
            <a:r>
              <a:rPr lang="zh-CN" b="0" dirty="0">
                <a:solidFill>
                  <a:schemeClr val="accent1"/>
                </a:solidFill>
                <a:effectLst>
                  <a:outerShdw blurRad="38100" dist="25400" dir="5400000" algn="ctr" rotWithShape="0">
                    <a:srgbClr val="6E747A">
                      <a:alpha val="43000"/>
                    </a:srgbClr>
                  </a:outerShdw>
                </a:effectLst>
                <a:cs typeface="仿宋_GB2312" charset="0"/>
              </a:rPr>
              <a:t>学</a:t>
            </a:r>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是一门专门研究消费者行为活动的产生、发展及其变化规律的学科</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消费者行为学的研究内容包括影响消费者行为的心理因素、环境因素和营销因素等。</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pPr indent="223520"/>
            <a:endPar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消费者行为学的产生是市场经济发展和消费者地位变化的共同结果。</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消费者行为学经历了萌芽与初创、应用与发展、变革与创新等时期，逐渐完成其知识体系，发展为成熟的学科。</a:t>
            </a:r>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endParaRPr lang="en-US" alt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a:p>
            <a:r>
              <a:rPr lang="zh-CN"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rPr>
              <a:t>当前，数字化消费者行为的兴起，凸显了科技发展对消费方式和消费模式的作用，使消费者行为更加丰富化、多样化和复杂化。</a:t>
            </a:r>
            <a:endParaRPr lang="zh-CN" altLang="en-US" b="0" dirty="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仿宋_GB2312" charset="0"/>
            </a:endParaRPr>
          </a:p>
        </p:txBody>
      </p:sp>
      <p:sp>
        <p:nvSpPr>
          <p:cNvPr id="22" name="PA_文本框 21"/>
          <p:cNvSpPr txBox="1"/>
          <p:nvPr>
            <p:custDataLst>
              <p:tags r:id="rId1"/>
            </p:custDataLst>
          </p:nvPr>
        </p:nvSpPr>
        <p:spPr>
          <a:xfrm>
            <a:off x="-499244" y="316806"/>
            <a:ext cx="4501515" cy="82994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200"/>
            <a:r>
              <a:rPr lang="zh-CN" altLang="en-US" sz="4800" dirty="0">
                <a:solidFill>
                  <a:schemeClr val="accent4"/>
                </a:solidFill>
                <a:effectLst/>
                <a:latin typeface="微软雅黑" panose="020B0503020204020204" pitchFamily="34" charset="-122"/>
                <a:ea typeface="微软雅黑" panose="020B0503020204020204" pitchFamily="34" charset="-122"/>
              </a:rPr>
              <a:t>知识回顾</a:t>
            </a:r>
            <a:endParaRPr lang="zh-CN" altLang="en-US" sz="4800" dirty="0">
              <a:solidFill>
                <a:schemeClr val="accent4"/>
              </a:solidFill>
              <a:effectLst/>
              <a:latin typeface="微软雅黑" panose="020B0503020204020204" pitchFamily="34" charset="-122"/>
              <a:ea typeface="微软雅黑" panose="020B0503020204020204" pitchFamily="34" charset="-122"/>
            </a:endParaRPr>
          </a:p>
        </p:txBody>
      </p:sp>
      <p:grpSp>
        <p:nvGrpSpPr>
          <p:cNvPr id="27667" name="PA_组合 19"/>
          <p:cNvGrpSpPr/>
          <p:nvPr>
            <p:custDataLst>
              <p:tags r:id="rId2"/>
            </p:custDataLst>
          </p:nvPr>
        </p:nvGrpSpPr>
        <p:grpSpPr bwMode="auto">
          <a:xfrm>
            <a:off x="801370" y="1984375"/>
            <a:ext cx="1741170" cy="272034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1D69A3"/>
                </a:solidFill>
                <a:latin typeface="Calibri" panose="020F0502020204030204"/>
                <a:ea typeface="宋体" panose="02010600030101010101" pitchFamily="2" charset="-122"/>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FFFFFF">
                    <a:lumMod val="50000"/>
                  </a:srgbClr>
                </a:solidFill>
                <a:latin typeface="Calibri" panose="020F0502020204030204"/>
                <a:ea typeface="宋体" panose="02010600030101010101" pitchFamily="2" charset="-122"/>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to="" calcmode="lin" valueType="num">
                                      <p:cBhvr>
                                        <p:cTn id="7"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27667"/>
                                        </p:tgtEl>
                                        <p:attrNameLst>
                                          <p:attrName>style.visibility</p:attrName>
                                        </p:attrNameLst>
                                      </p:cBhvr>
                                      <p:to>
                                        <p:strVal val="visible"/>
                                      </p:to>
                                    </p:set>
                                    <p:anim to="" calcmode="lin" valueType="num">
                                      <p:cBhvr>
                                        <p:cTn id="13" dur="700" fill="hold">
                                          <p:stCondLst>
                                            <p:cond delay="0"/>
                                          </p:stCondLst>
                                        </p:cTn>
                                        <p:tgtEl>
                                          <p:spTgt spid="27667"/>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7667"/>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7667"/>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7667"/>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矩形 24"/>
          <p:cNvSpPr>
            <a:spLocks noChangeArrowheads="1"/>
          </p:cNvSpPr>
          <p:nvPr>
            <p:custDataLst>
              <p:tags r:id="rId1"/>
            </p:custDataLst>
          </p:nvPr>
        </p:nvSpPr>
        <p:spPr bwMode="auto">
          <a:xfrm>
            <a:off x="609581" y="917736"/>
            <a:ext cx="426148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（三）消费者的知觉偏差</a:t>
            </a:r>
            <a:endParaRPr lang="en-US" altLang="zh-CN" sz="2000" b="1" dirty="0">
              <a:solidFill>
                <a:srgbClr val="FFFFFF">
                  <a:lumMod val="50000"/>
                </a:srgbClr>
              </a:solidFill>
              <a:latin typeface="宋体" panose="02010600030101010101" pitchFamily="2" charset="-122"/>
              <a:ea typeface="宋体" panose="02010600030101010101" pitchFamily="2" charset="-122"/>
            </a:endParaRPr>
          </a:p>
        </p:txBody>
      </p:sp>
      <p:sp>
        <p:nvSpPr>
          <p:cNvPr id="5" name="PA_矩形 4"/>
          <p:cNvSpPr/>
          <p:nvPr>
            <p:custDataLst>
              <p:tags r:id="rId2"/>
            </p:custDataLst>
          </p:nvPr>
        </p:nvSpPr>
        <p:spPr>
          <a:xfrm>
            <a:off x="646503" y="1989017"/>
            <a:ext cx="1438176" cy="1438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PA_矩形 5"/>
          <p:cNvSpPr/>
          <p:nvPr>
            <p:custDataLst>
              <p:tags r:id="rId3"/>
            </p:custDataLst>
          </p:nvPr>
        </p:nvSpPr>
        <p:spPr>
          <a:xfrm>
            <a:off x="2110081" y="1989017"/>
            <a:ext cx="3817011" cy="143862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24"/>
          <p:cNvSpPr>
            <a:spLocks noChangeArrowheads="1"/>
          </p:cNvSpPr>
          <p:nvPr>
            <p:custDataLst>
              <p:tags r:id="rId4"/>
            </p:custDataLst>
          </p:nvPr>
        </p:nvSpPr>
        <p:spPr bwMode="auto">
          <a:xfrm>
            <a:off x="2302102" y="2122204"/>
            <a:ext cx="3432969"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defTabSz="1219200" fontAlgn="auto">
              <a:lnSpc>
                <a:spcPct val="120000"/>
              </a:lnSpc>
              <a:spcBef>
                <a:spcPts val="600"/>
              </a:spcBef>
            </a:pPr>
            <a:r>
              <a:rPr lang="en-US" altLang="zh-CN" sz="2000">
                <a:solidFill>
                  <a:srgbClr val="FFFFFF">
                    <a:lumMod val="50000"/>
                  </a:srgbClr>
                </a:solidFill>
                <a:latin typeface="宋体" panose="02010600030101010101" pitchFamily="2" charset="-122"/>
                <a:ea typeface="宋体" panose="02010600030101010101" pitchFamily="2" charset="-122"/>
              </a:rPr>
              <a:t>首因效应是指人们初次接触刺激物（如商品或服务）所形成的第一印象。</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sp>
        <p:nvSpPr>
          <p:cNvPr id="9" name="PA_矩形 8"/>
          <p:cNvSpPr/>
          <p:nvPr>
            <p:custDataLst>
              <p:tags r:id="rId5"/>
            </p:custDataLst>
          </p:nvPr>
        </p:nvSpPr>
        <p:spPr>
          <a:xfrm>
            <a:off x="646503" y="3625282"/>
            <a:ext cx="1438176" cy="1438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0" name="PA_矩形 9"/>
          <p:cNvSpPr/>
          <p:nvPr>
            <p:custDataLst>
              <p:tags r:id="rId6"/>
            </p:custDataLst>
          </p:nvPr>
        </p:nvSpPr>
        <p:spPr>
          <a:xfrm>
            <a:off x="2110081" y="3625282"/>
            <a:ext cx="3817011" cy="143862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1" name="PA_矩形 24"/>
          <p:cNvSpPr>
            <a:spLocks noChangeArrowheads="1"/>
          </p:cNvSpPr>
          <p:nvPr>
            <p:custDataLst>
              <p:tags r:id="rId7"/>
            </p:custDataLst>
          </p:nvPr>
        </p:nvSpPr>
        <p:spPr bwMode="auto">
          <a:xfrm>
            <a:off x="2302102" y="3758469"/>
            <a:ext cx="3432969"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defTabSz="1219200">
              <a:lnSpc>
                <a:spcPct val="120000"/>
              </a:lnSpc>
              <a:spcBef>
                <a:spcPts val="600"/>
              </a:spcBef>
              <a:buClrTx/>
              <a:buSzTx/>
              <a:buFontTx/>
            </a:pPr>
            <a:r>
              <a:rPr lang="en-US" altLang="zh-CN" sz="2000">
                <a:solidFill>
                  <a:srgbClr val="FFFFFF">
                    <a:lumMod val="50000"/>
                  </a:srgbClr>
                </a:solidFill>
                <a:latin typeface="宋体" panose="02010600030101010101" pitchFamily="2" charset="-122"/>
                <a:ea typeface="宋体" panose="02010600030101010101" pitchFamily="2" charset="-122"/>
              </a:rPr>
              <a:t>近因效应是指最后的印象会对人的认知产生重要的影响。</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sp>
        <p:nvSpPr>
          <p:cNvPr id="3" name="文本框 2"/>
          <p:cNvSpPr txBox="1"/>
          <p:nvPr/>
        </p:nvSpPr>
        <p:spPr>
          <a:xfrm>
            <a:off x="622935" y="2483485"/>
            <a:ext cx="1461770" cy="460375"/>
          </a:xfrm>
          <a:prstGeom prst="rect">
            <a:avLst/>
          </a:prstGeom>
          <a:noFill/>
        </p:spPr>
        <p:txBody>
          <a:bodyPr wrap="square" rtlCol="0">
            <a:spAutoFit/>
          </a:bodyPr>
          <a:lstStyle/>
          <a:p>
            <a:r>
              <a:rPr lang="zh-CN" altLang="en-US" sz="2400">
                <a:solidFill>
                  <a:schemeClr val="bg1"/>
                </a:solidFill>
              </a:rPr>
              <a:t>首因效应</a:t>
            </a:r>
            <a:endParaRPr lang="zh-CN" altLang="en-US" sz="2400">
              <a:solidFill>
                <a:schemeClr val="bg1"/>
              </a:solidFill>
            </a:endParaRPr>
          </a:p>
        </p:txBody>
      </p:sp>
      <p:sp>
        <p:nvSpPr>
          <p:cNvPr id="4" name="文本框 3"/>
          <p:cNvSpPr txBox="1"/>
          <p:nvPr/>
        </p:nvSpPr>
        <p:spPr>
          <a:xfrm>
            <a:off x="622935" y="4114165"/>
            <a:ext cx="1461770" cy="460375"/>
          </a:xfrm>
          <a:prstGeom prst="rect">
            <a:avLst/>
          </a:prstGeom>
          <a:noFill/>
        </p:spPr>
        <p:txBody>
          <a:bodyPr wrap="square" rtlCol="0">
            <a:spAutoFit/>
          </a:bodyPr>
          <a:lstStyle/>
          <a:p>
            <a:r>
              <a:rPr lang="zh-CN" altLang="en-US" sz="2400">
                <a:solidFill>
                  <a:schemeClr val="bg1"/>
                </a:solidFill>
              </a:rPr>
              <a:t>近因效应</a:t>
            </a:r>
            <a:endParaRPr lang="zh-CN" altLang="en-US" sz="2400">
              <a:solidFill>
                <a:schemeClr val="bg1"/>
              </a:solidFill>
            </a:endParaRPr>
          </a:p>
        </p:txBody>
      </p:sp>
      <p:sp>
        <p:nvSpPr>
          <p:cNvPr id="25" name="PA_矩形 4"/>
          <p:cNvSpPr/>
          <p:nvPr>
            <p:custDataLst>
              <p:tags r:id="rId8"/>
            </p:custDataLst>
          </p:nvPr>
        </p:nvSpPr>
        <p:spPr>
          <a:xfrm>
            <a:off x="646503" y="5250377"/>
            <a:ext cx="1438176" cy="1438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6" name="PA_矩形 5"/>
          <p:cNvSpPr/>
          <p:nvPr>
            <p:custDataLst>
              <p:tags r:id="rId9"/>
            </p:custDataLst>
          </p:nvPr>
        </p:nvSpPr>
        <p:spPr>
          <a:xfrm>
            <a:off x="2110081" y="5250377"/>
            <a:ext cx="3817011" cy="143862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7" name="PA_矩形 24"/>
          <p:cNvSpPr>
            <a:spLocks noChangeArrowheads="1"/>
          </p:cNvSpPr>
          <p:nvPr>
            <p:custDataLst>
              <p:tags r:id="rId10"/>
            </p:custDataLst>
          </p:nvPr>
        </p:nvSpPr>
        <p:spPr bwMode="auto">
          <a:xfrm>
            <a:off x="2302102" y="5383564"/>
            <a:ext cx="3432969"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defTabSz="1219200" fontAlgn="auto">
              <a:lnSpc>
                <a:spcPct val="120000"/>
              </a:lnSpc>
              <a:spcBef>
                <a:spcPts val="600"/>
              </a:spcBef>
            </a:pPr>
            <a:r>
              <a:rPr lang="en-US" altLang="zh-CN" sz="2000">
                <a:solidFill>
                  <a:srgbClr val="FFFFFF">
                    <a:lumMod val="50000"/>
                  </a:srgbClr>
                </a:solidFill>
                <a:latin typeface="宋体" panose="02010600030101010101" pitchFamily="2" charset="-122"/>
                <a:ea typeface="宋体" panose="02010600030101010101" pitchFamily="2" charset="-122"/>
              </a:rPr>
              <a:t>环效应又称为晕轮效应，是指通过事物的某一方面作出对事物的整体判断。</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sp>
        <p:nvSpPr>
          <p:cNvPr id="28" name="文本框 27"/>
          <p:cNvSpPr txBox="1"/>
          <p:nvPr/>
        </p:nvSpPr>
        <p:spPr>
          <a:xfrm>
            <a:off x="622935" y="5744845"/>
            <a:ext cx="1461770" cy="460375"/>
          </a:xfrm>
          <a:prstGeom prst="rect">
            <a:avLst/>
          </a:prstGeom>
          <a:noFill/>
        </p:spPr>
        <p:txBody>
          <a:bodyPr wrap="square" rtlCol="0">
            <a:spAutoFit/>
          </a:bodyPr>
          <a:lstStyle/>
          <a:p>
            <a:r>
              <a:rPr lang="zh-CN" altLang="en-US" sz="2400">
                <a:solidFill>
                  <a:schemeClr val="bg1"/>
                </a:solidFill>
              </a:rPr>
              <a:t>光环效应</a:t>
            </a:r>
            <a:endParaRPr lang="zh-CN" altLang="en-US" sz="2400">
              <a:solidFill>
                <a:schemeClr val="bg1"/>
              </a:solidFill>
            </a:endParaRPr>
          </a:p>
        </p:txBody>
      </p:sp>
      <p:sp>
        <p:nvSpPr>
          <p:cNvPr id="41" name="PA_矩形 4"/>
          <p:cNvSpPr/>
          <p:nvPr>
            <p:custDataLst>
              <p:tags r:id="rId11"/>
            </p:custDataLst>
          </p:nvPr>
        </p:nvSpPr>
        <p:spPr>
          <a:xfrm>
            <a:off x="6276413" y="1989017"/>
            <a:ext cx="1438176" cy="1438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2" name="PA_矩形 5"/>
          <p:cNvSpPr/>
          <p:nvPr>
            <p:custDataLst>
              <p:tags r:id="rId12"/>
            </p:custDataLst>
          </p:nvPr>
        </p:nvSpPr>
        <p:spPr>
          <a:xfrm>
            <a:off x="7739991" y="1989017"/>
            <a:ext cx="3817011" cy="143862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PA_矩形 24"/>
          <p:cNvSpPr>
            <a:spLocks noChangeArrowheads="1"/>
          </p:cNvSpPr>
          <p:nvPr>
            <p:custDataLst>
              <p:tags r:id="rId13"/>
            </p:custDataLst>
          </p:nvPr>
        </p:nvSpPr>
        <p:spPr bwMode="auto">
          <a:xfrm>
            <a:off x="7932012" y="2122204"/>
            <a:ext cx="3432969"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defTabSz="1219200" fontAlgn="auto">
              <a:lnSpc>
                <a:spcPct val="120000"/>
              </a:lnSpc>
              <a:spcBef>
                <a:spcPts val="600"/>
              </a:spcBef>
            </a:pPr>
            <a:r>
              <a:rPr lang="en-US" altLang="zh-CN" sz="2000">
                <a:solidFill>
                  <a:srgbClr val="FFFFFF">
                    <a:lumMod val="50000"/>
                  </a:srgbClr>
                </a:solidFill>
                <a:latin typeface="宋体" panose="02010600030101010101" pitchFamily="2" charset="-122"/>
                <a:ea typeface="宋体" panose="02010600030101010101" pitchFamily="2" charset="-122"/>
              </a:rPr>
              <a:t>刻板效应又称为刻板印象，是指人们对某一类人或事物持有固定的看法，并影响其行为。</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sp>
        <p:nvSpPr>
          <p:cNvPr id="44" name="PA_矩形 8"/>
          <p:cNvSpPr/>
          <p:nvPr>
            <p:custDataLst>
              <p:tags r:id="rId14"/>
            </p:custDataLst>
          </p:nvPr>
        </p:nvSpPr>
        <p:spPr>
          <a:xfrm>
            <a:off x="6276413" y="3625282"/>
            <a:ext cx="1438176" cy="1438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5" name="PA_矩形 9"/>
          <p:cNvSpPr/>
          <p:nvPr>
            <p:custDataLst>
              <p:tags r:id="rId15"/>
            </p:custDataLst>
          </p:nvPr>
        </p:nvSpPr>
        <p:spPr>
          <a:xfrm>
            <a:off x="7739991" y="3625282"/>
            <a:ext cx="3817011" cy="143862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4" name="PA_矩形 24"/>
          <p:cNvSpPr>
            <a:spLocks noChangeArrowheads="1"/>
          </p:cNvSpPr>
          <p:nvPr>
            <p:custDataLst>
              <p:tags r:id="rId16"/>
            </p:custDataLst>
          </p:nvPr>
        </p:nvSpPr>
        <p:spPr bwMode="auto">
          <a:xfrm>
            <a:off x="7932012" y="3758469"/>
            <a:ext cx="3432969"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defTabSz="1219200">
              <a:lnSpc>
                <a:spcPct val="120000"/>
              </a:lnSpc>
              <a:spcBef>
                <a:spcPts val="600"/>
              </a:spcBef>
              <a:buClrTx/>
              <a:buSzTx/>
              <a:buFontTx/>
            </a:pPr>
            <a:r>
              <a:rPr lang="en-US" altLang="zh-CN" sz="2000">
                <a:solidFill>
                  <a:srgbClr val="FFFFFF">
                    <a:lumMod val="50000"/>
                  </a:srgbClr>
                </a:solidFill>
                <a:latin typeface="宋体" panose="02010600030101010101" pitchFamily="2" charset="-122"/>
                <a:ea typeface="宋体" panose="02010600030101010101" pitchFamily="2" charset="-122"/>
              </a:rPr>
              <a:t>投射效应是一种以己度人的错觉，以自己所具有的观念和想法去判断别人。</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sp>
        <p:nvSpPr>
          <p:cNvPr id="55" name="文本框 54"/>
          <p:cNvSpPr txBox="1"/>
          <p:nvPr/>
        </p:nvSpPr>
        <p:spPr>
          <a:xfrm>
            <a:off x="6252845" y="2483485"/>
            <a:ext cx="1461770" cy="460375"/>
          </a:xfrm>
          <a:prstGeom prst="rect">
            <a:avLst/>
          </a:prstGeom>
          <a:noFill/>
        </p:spPr>
        <p:txBody>
          <a:bodyPr wrap="square" rtlCol="0">
            <a:spAutoFit/>
          </a:bodyPr>
          <a:lstStyle/>
          <a:p>
            <a:r>
              <a:rPr lang="zh-CN" altLang="en-US" sz="2400">
                <a:solidFill>
                  <a:schemeClr val="bg1"/>
                </a:solidFill>
              </a:rPr>
              <a:t>刻板效应</a:t>
            </a:r>
            <a:endParaRPr lang="zh-CN" altLang="en-US" sz="2400">
              <a:solidFill>
                <a:schemeClr val="bg1"/>
              </a:solidFill>
            </a:endParaRPr>
          </a:p>
        </p:txBody>
      </p:sp>
      <p:sp>
        <p:nvSpPr>
          <p:cNvPr id="56" name="文本框 55"/>
          <p:cNvSpPr txBox="1"/>
          <p:nvPr/>
        </p:nvSpPr>
        <p:spPr>
          <a:xfrm>
            <a:off x="6252845" y="4114165"/>
            <a:ext cx="1461770" cy="460375"/>
          </a:xfrm>
          <a:prstGeom prst="rect">
            <a:avLst/>
          </a:prstGeom>
          <a:noFill/>
        </p:spPr>
        <p:txBody>
          <a:bodyPr wrap="square" rtlCol="0">
            <a:spAutoFit/>
          </a:bodyPr>
          <a:lstStyle/>
          <a:p>
            <a:r>
              <a:rPr lang="zh-CN" altLang="en-US" sz="2400">
                <a:solidFill>
                  <a:schemeClr val="bg1"/>
                </a:solidFill>
              </a:rPr>
              <a:t>投射效应</a:t>
            </a:r>
            <a:endParaRPr lang="zh-CN" altLang="en-US" sz="2400">
              <a:solidFill>
                <a:schemeClr val="bg1"/>
              </a:solidFill>
            </a:endParaRPr>
          </a:p>
        </p:txBody>
      </p:sp>
      <p:sp>
        <p:nvSpPr>
          <p:cNvPr id="57" name="PA_矩形 4"/>
          <p:cNvSpPr/>
          <p:nvPr>
            <p:custDataLst>
              <p:tags r:id="rId17"/>
            </p:custDataLst>
          </p:nvPr>
        </p:nvSpPr>
        <p:spPr>
          <a:xfrm>
            <a:off x="6276413" y="5250377"/>
            <a:ext cx="1438176" cy="1438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8" name="PA_矩形 5"/>
          <p:cNvSpPr/>
          <p:nvPr>
            <p:custDataLst>
              <p:tags r:id="rId18"/>
            </p:custDataLst>
          </p:nvPr>
        </p:nvSpPr>
        <p:spPr>
          <a:xfrm>
            <a:off x="7739991" y="5250377"/>
            <a:ext cx="3817011" cy="143862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9" name="PA_矩形 24"/>
          <p:cNvSpPr>
            <a:spLocks noChangeArrowheads="1"/>
          </p:cNvSpPr>
          <p:nvPr>
            <p:custDataLst>
              <p:tags r:id="rId19"/>
            </p:custDataLst>
          </p:nvPr>
        </p:nvSpPr>
        <p:spPr bwMode="auto">
          <a:xfrm>
            <a:off x="7932012" y="5383564"/>
            <a:ext cx="3432969"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gn="just" defTabSz="1219200" fontAlgn="auto">
              <a:lnSpc>
                <a:spcPct val="120000"/>
              </a:lnSpc>
              <a:spcBef>
                <a:spcPts val="600"/>
              </a:spcBef>
            </a:pPr>
            <a:r>
              <a:rPr lang="en-US" altLang="zh-CN" sz="2000">
                <a:solidFill>
                  <a:srgbClr val="FFFFFF">
                    <a:lumMod val="50000"/>
                  </a:srgbClr>
                </a:solidFill>
                <a:latin typeface="宋体" panose="02010600030101010101" pitchFamily="2" charset="-122"/>
                <a:ea typeface="宋体" panose="02010600030101010101" pitchFamily="2" charset="-122"/>
              </a:rPr>
              <a:t>当人们知觉的结果与实际情况不符时，这种现象被称为错觉。</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sp>
        <p:nvSpPr>
          <p:cNvPr id="60" name="文本框 59"/>
          <p:cNvSpPr txBox="1"/>
          <p:nvPr/>
        </p:nvSpPr>
        <p:spPr>
          <a:xfrm>
            <a:off x="6252845" y="5744845"/>
            <a:ext cx="1461770" cy="460375"/>
          </a:xfrm>
          <a:prstGeom prst="rect">
            <a:avLst/>
          </a:prstGeom>
          <a:noFill/>
        </p:spPr>
        <p:txBody>
          <a:bodyPr wrap="square" rtlCol="0">
            <a:spAutoFit/>
          </a:bodyPr>
          <a:lstStyle/>
          <a:p>
            <a:r>
              <a:rPr lang="zh-CN" altLang="en-US" sz="2400">
                <a:solidFill>
                  <a:schemeClr val="bg1"/>
                </a:solidFill>
              </a:rPr>
              <a:t>错觉现象</a:t>
            </a:r>
            <a:endParaRPr lang="zh-CN" altLang="en-US" sz="24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to="" calcmode="lin" valueType="num">
                                      <p:cBhvr>
                                        <p:cTn id="7"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to="" calcmode="lin" valueType="num">
                                      <p:cBhvr>
                                        <p:cTn id="19" dur="700" fill="hold">
                                          <p:stCondLst>
                                            <p:cond delay="0"/>
                                          </p:stCondLst>
                                        </p:cTn>
                                        <p:tgtEl>
                                          <p:spTgt spid="5"/>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5"/>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5"/>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5"/>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to="" calcmode="lin" valueType="num">
                                      <p:cBhvr>
                                        <p:cTn id="25" dur="700" fill="hold">
                                          <p:stCondLst>
                                            <p:cond delay="0"/>
                                          </p:stCondLst>
                                        </p:cTn>
                                        <p:tgtEl>
                                          <p:spTgt spid="6"/>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6"/>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6"/>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6"/>
                                        </p:tgtEl>
                                        <p:attrNameLst>
                                          <p:attrName>ppt_w</p:attrName>
                                        </p:attrNameLst>
                                      </p:cBhvr>
                                      <p:tavLst>
                                        <p:tav tm="0" fmla="#ppt_w-(-#ppt_w)*((1.5-1.5*$)^2-(1.5-1.5*$)^3)">
                                          <p:val>
                                            <p:fltVal val="0"/>
                                          </p:val>
                                        </p:tav>
                                        <p:tav tm="100000">
                                          <p:val>
                                            <p:fltVal val="1"/>
                                          </p:val>
                                        </p:tav>
                                      </p:tavLst>
                                    </p:anim>
                                  </p:childTnLst>
                                </p:cTn>
                              </p:par>
                              <p:par>
                                <p:cTn id="29" presetID="0" presetClass="entr" presetSubtype="0" fill="hold" grpId="0" nodeType="with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to="" calcmode="lin" valueType="num">
                                      <p:cBhvr>
                                        <p:cTn id="31" dur="700" fill="hold">
                                          <p:stCondLst>
                                            <p:cond delay="0"/>
                                          </p:stCondLst>
                                        </p:cTn>
                                        <p:tgtEl>
                                          <p:spTgt spid="7"/>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7"/>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7"/>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7"/>
                                        </p:tgtEl>
                                        <p:attrNameLst>
                                          <p:attrName>ppt_w</p:attrName>
                                        </p:attrNameLst>
                                      </p:cBhvr>
                                      <p:tavLst>
                                        <p:tav tm="0" fmla="#ppt_w-(-#ppt_w)*((1.5-1.5*$)^2-(1.5-1.5*$)^3)">
                                          <p:val>
                                            <p:fltVal val="0"/>
                                          </p:val>
                                        </p:tav>
                                        <p:tav tm="100000">
                                          <p:val>
                                            <p:fltVal val="1"/>
                                          </p:val>
                                        </p:tav>
                                      </p:tavLst>
                                    </p:anim>
                                  </p:childTnLst>
                                </p:cTn>
                              </p:par>
                              <p:par>
                                <p:cTn id="35" presetID="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700" fill="hold">
                                          <p:stCondLst>
                                            <p:cond delay="0"/>
                                          </p:stCondLst>
                                        </p:cTn>
                                        <p:tgtEl>
                                          <p:spTgt spid="9"/>
                                        </p:tgtEl>
                                        <p:attrNameLst>
                                          <p:attrName>ppt_x</p:attrName>
                                        </p:attrNameLst>
                                      </p:cBhvr>
                                      <p:tavLst>
                                        <p:tav tm="0" fmla="#ppt_x-(-#ppt_w/2*cos(ppt_r/180*pi))*((1.5-1.5*$)^2-(1.5-1.5*$)^3)">
                                          <p:val>
                                            <p:fltVal val="0"/>
                                          </p:val>
                                        </p:tav>
                                        <p:tav tm="100000">
                                          <p:val>
                                            <p:fltVal val="1"/>
                                          </p:val>
                                        </p:tav>
                                      </p:tavLst>
                                    </p:anim>
                                    <p:anim to="" calcmode="lin" valueType="num">
                                      <p:cBhvr>
                                        <p:cTn id="38" dur="700" fill="hold">
                                          <p:stCondLst>
                                            <p:cond delay="0"/>
                                          </p:stCondLst>
                                        </p:cTn>
                                        <p:tgtEl>
                                          <p:spTgt spid="9"/>
                                        </p:tgtEl>
                                        <p:attrNameLst>
                                          <p:attrName>ppt_y</p:attrName>
                                        </p:attrNameLst>
                                      </p:cBhvr>
                                      <p:tavLst>
                                        <p:tav tm="0" fmla="#ppt_y+(-#ppt_h/2*cos(ppt_r/180*pi))*((1.5-1.5*$)^2-(1.5-1.5*$)^3)">
                                          <p:val>
                                            <p:fltVal val="0"/>
                                          </p:val>
                                        </p:tav>
                                        <p:tav tm="100000">
                                          <p:val>
                                            <p:fltVal val="1"/>
                                          </p:val>
                                        </p:tav>
                                      </p:tavLst>
                                    </p:anim>
                                    <p:anim to="" calcmode="lin" valueType="num">
                                      <p:cBhvr>
                                        <p:cTn id="39" dur="700" fill="hold">
                                          <p:stCondLst>
                                            <p:cond delay="0"/>
                                          </p:stCondLst>
                                        </p:cTn>
                                        <p:tgtEl>
                                          <p:spTgt spid="9"/>
                                        </p:tgtEl>
                                        <p:attrNameLst>
                                          <p:attrName>ppt_h</p:attrName>
                                        </p:attrNameLst>
                                      </p:cBhvr>
                                      <p:tavLst>
                                        <p:tav tm="0" fmla="#ppt_h-(-#ppt_h)*((1.5-1.5*$)^2-(1.5-1.5*$)^3)">
                                          <p:val>
                                            <p:fltVal val="0"/>
                                          </p:val>
                                        </p:tav>
                                        <p:tav tm="100000">
                                          <p:val>
                                            <p:fltVal val="1"/>
                                          </p:val>
                                        </p:tav>
                                      </p:tavLst>
                                    </p:anim>
                                    <p:anim to="" calcmode="lin" valueType="num">
                                      <p:cBhvr>
                                        <p:cTn id="40" dur="700" fill="hold">
                                          <p:stCondLst>
                                            <p:cond delay="0"/>
                                          </p:stCondLst>
                                        </p:cTn>
                                        <p:tgtEl>
                                          <p:spTgt spid="9"/>
                                        </p:tgtEl>
                                        <p:attrNameLst>
                                          <p:attrName>ppt_w</p:attrName>
                                        </p:attrNameLst>
                                      </p:cBhvr>
                                      <p:tavLst>
                                        <p:tav tm="0" fmla="#ppt_w-(-#ppt_w)*((1.5-1.5*$)^2-(1.5-1.5*$)^3)">
                                          <p:val>
                                            <p:fltVal val="0"/>
                                          </p:val>
                                        </p:tav>
                                        <p:tav tm="100000">
                                          <p:val>
                                            <p:fltVal val="1"/>
                                          </p:val>
                                        </p:tav>
                                      </p:tavLst>
                                    </p:anim>
                                  </p:childTnLst>
                                </p:cTn>
                              </p:par>
                              <p:par>
                                <p:cTn id="41" presetID="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to="" calcmode="lin" valueType="num">
                                      <p:cBhvr>
                                        <p:cTn id="43" dur="700" fill="hold">
                                          <p:stCondLst>
                                            <p:cond delay="0"/>
                                          </p:stCondLst>
                                        </p:cTn>
                                        <p:tgtEl>
                                          <p:spTgt spid="10"/>
                                        </p:tgtEl>
                                        <p:attrNameLst>
                                          <p:attrName>ppt_x</p:attrName>
                                        </p:attrNameLst>
                                      </p:cBhvr>
                                      <p:tavLst>
                                        <p:tav tm="0" fmla="#ppt_x-(-#ppt_w/2*cos(ppt_r/180*pi))*((1.5-1.5*$)^2-(1.5-1.5*$)^3)">
                                          <p:val>
                                            <p:fltVal val="0"/>
                                          </p:val>
                                        </p:tav>
                                        <p:tav tm="100000">
                                          <p:val>
                                            <p:fltVal val="1"/>
                                          </p:val>
                                        </p:tav>
                                      </p:tavLst>
                                    </p:anim>
                                    <p:anim to="" calcmode="lin" valueType="num">
                                      <p:cBhvr>
                                        <p:cTn id="44" dur="700" fill="hold">
                                          <p:stCondLst>
                                            <p:cond delay="0"/>
                                          </p:stCondLst>
                                        </p:cTn>
                                        <p:tgtEl>
                                          <p:spTgt spid="10"/>
                                        </p:tgtEl>
                                        <p:attrNameLst>
                                          <p:attrName>ppt_y</p:attrName>
                                        </p:attrNameLst>
                                      </p:cBhvr>
                                      <p:tavLst>
                                        <p:tav tm="0" fmla="#ppt_y+(-#ppt_h/2*cos(ppt_r/180*pi))*((1.5-1.5*$)^2-(1.5-1.5*$)^3)">
                                          <p:val>
                                            <p:fltVal val="0"/>
                                          </p:val>
                                        </p:tav>
                                        <p:tav tm="100000">
                                          <p:val>
                                            <p:fltVal val="1"/>
                                          </p:val>
                                        </p:tav>
                                      </p:tavLst>
                                    </p:anim>
                                    <p:anim to="" calcmode="lin" valueType="num">
                                      <p:cBhvr>
                                        <p:cTn id="45" dur="700" fill="hold">
                                          <p:stCondLst>
                                            <p:cond delay="0"/>
                                          </p:stCondLst>
                                        </p:cTn>
                                        <p:tgtEl>
                                          <p:spTgt spid="10"/>
                                        </p:tgtEl>
                                        <p:attrNameLst>
                                          <p:attrName>ppt_h</p:attrName>
                                        </p:attrNameLst>
                                      </p:cBhvr>
                                      <p:tavLst>
                                        <p:tav tm="0" fmla="#ppt_h-(-#ppt_h)*((1.5-1.5*$)^2-(1.5-1.5*$)^3)">
                                          <p:val>
                                            <p:fltVal val="0"/>
                                          </p:val>
                                        </p:tav>
                                        <p:tav tm="100000">
                                          <p:val>
                                            <p:fltVal val="1"/>
                                          </p:val>
                                        </p:tav>
                                      </p:tavLst>
                                    </p:anim>
                                    <p:anim to="" calcmode="lin" valueType="num">
                                      <p:cBhvr>
                                        <p:cTn id="46" dur="700" fill="hold">
                                          <p:stCondLst>
                                            <p:cond delay="0"/>
                                          </p:stCondLst>
                                        </p:cTn>
                                        <p:tgtEl>
                                          <p:spTgt spid="10"/>
                                        </p:tgtEl>
                                        <p:attrNameLst>
                                          <p:attrName>ppt_w</p:attrName>
                                        </p:attrNameLst>
                                      </p:cBhvr>
                                      <p:tavLst>
                                        <p:tav tm="0" fmla="#ppt_w-(-#ppt_w)*((1.5-1.5*$)^2-(1.5-1.5*$)^3)">
                                          <p:val>
                                            <p:fltVal val="0"/>
                                          </p:val>
                                        </p:tav>
                                        <p:tav tm="100000">
                                          <p:val>
                                            <p:fltVal val="1"/>
                                          </p:val>
                                        </p:tav>
                                      </p:tavLst>
                                    </p:anim>
                                  </p:childTnLst>
                                </p:cTn>
                              </p:par>
                              <p:par>
                                <p:cTn id="47" presetID="0" presetClass="entr" presetSubtype="0" fill="hold" grpId="0" nodeType="with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to="" calcmode="lin" valueType="num">
                                      <p:cBhvr>
                                        <p:cTn id="49" dur="700" fill="hold">
                                          <p:stCondLst>
                                            <p:cond delay="0"/>
                                          </p:stCondLst>
                                        </p:cTn>
                                        <p:tgtEl>
                                          <p:spTgt spid="11"/>
                                        </p:tgtEl>
                                        <p:attrNameLst>
                                          <p:attrName>ppt_x</p:attrName>
                                        </p:attrNameLst>
                                      </p:cBhvr>
                                      <p:tavLst>
                                        <p:tav tm="0" fmla="#ppt_x-(-#ppt_w/2*cos(ppt_r/180*pi))*((1.5-1.5*$)^2-(1.5-1.5*$)^3)">
                                          <p:val>
                                            <p:fltVal val="0"/>
                                          </p:val>
                                        </p:tav>
                                        <p:tav tm="100000">
                                          <p:val>
                                            <p:fltVal val="1"/>
                                          </p:val>
                                        </p:tav>
                                      </p:tavLst>
                                    </p:anim>
                                    <p:anim to="" calcmode="lin" valueType="num">
                                      <p:cBhvr>
                                        <p:cTn id="50" dur="700" fill="hold">
                                          <p:stCondLst>
                                            <p:cond delay="0"/>
                                          </p:stCondLst>
                                        </p:cTn>
                                        <p:tgtEl>
                                          <p:spTgt spid="11"/>
                                        </p:tgtEl>
                                        <p:attrNameLst>
                                          <p:attrName>ppt_y</p:attrName>
                                        </p:attrNameLst>
                                      </p:cBhvr>
                                      <p:tavLst>
                                        <p:tav tm="0" fmla="#ppt_y+(-#ppt_h/2*cos(ppt_r/180*pi))*((1.5-1.5*$)^2-(1.5-1.5*$)^3)">
                                          <p:val>
                                            <p:fltVal val="0"/>
                                          </p:val>
                                        </p:tav>
                                        <p:tav tm="100000">
                                          <p:val>
                                            <p:fltVal val="1"/>
                                          </p:val>
                                        </p:tav>
                                      </p:tavLst>
                                    </p:anim>
                                    <p:anim to="" calcmode="lin" valueType="num">
                                      <p:cBhvr>
                                        <p:cTn id="51" dur="700" fill="hold">
                                          <p:stCondLst>
                                            <p:cond delay="0"/>
                                          </p:stCondLst>
                                        </p:cTn>
                                        <p:tgtEl>
                                          <p:spTgt spid="11"/>
                                        </p:tgtEl>
                                        <p:attrNameLst>
                                          <p:attrName>ppt_h</p:attrName>
                                        </p:attrNameLst>
                                      </p:cBhvr>
                                      <p:tavLst>
                                        <p:tav tm="0" fmla="#ppt_h-(-#ppt_h)*((1.5-1.5*$)^2-(1.5-1.5*$)^3)">
                                          <p:val>
                                            <p:fltVal val="0"/>
                                          </p:val>
                                        </p:tav>
                                        <p:tav tm="100000">
                                          <p:val>
                                            <p:fltVal val="1"/>
                                          </p:val>
                                        </p:tav>
                                      </p:tavLst>
                                    </p:anim>
                                    <p:anim to="" calcmode="lin" valueType="num">
                                      <p:cBhvr>
                                        <p:cTn id="52" dur="700" fill="hold">
                                          <p:stCondLst>
                                            <p:cond delay="0"/>
                                          </p:stCondLst>
                                        </p:cTn>
                                        <p:tgtEl>
                                          <p:spTgt spid="11"/>
                                        </p:tgtEl>
                                        <p:attrNameLst>
                                          <p:attrName>ppt_w</p:attrName>
                                        </p:attrNameLst>
                                      </p:cBhvr>
                                      <p:tavLst>
                                        <p:tav tm="0" fmla="#ppt_w-(-#ppt_w)*((1.5-1.5*$)^2-(1.5-1.5*$)^3)">
                                          <p:val>
                                            <p:fltVal val="0"/>
                                          </p:val>
                                        </p:tav>
                                        <p:tav tm="100000">
                                          <p:val>
                                            <p:fltVal val="1"/>
                                          </p:val>
                                        </p:tav>
                                      </p:tavLst>
                                    </p:anim>
                                  </p:childTnLst>
                                </p:cTn>
                              </p:par>
                              <p:par>
                                <p:cTn id="53" presetID="0" presetClass="entr" presetSubtype="0" fill="hold" grpId="0" nodeType="withEffect">
                                  <p:stCondLst>
                                    <p:cond delay="0"/>
                                  </p:stCondLst>
                                  <p:iterate type="lt">
                                    <p:tmPct val="10000"/>
                                  </p:iterate>
                                  <p:childTnLst>
                                    <p:set>
                                      <p:cBhvr>
                                        <p:cTn id="54" dur="1" fill="hold">
                                          <p:stCondLst>
                                            <p:cond delay="0"/>
                                          </p:stCondLst>
                                        </p:cTn>
                                        <p:tgtEl>
                                          <p:spTgt spid="25"/>
                                        </p:tgtEl>
                                        <p:attrNameLst>
                                          <p:attrName>style.visibility</p:attrName>
                                        </p:attrNameLst>
                                      </p:cBhvr>
                                      <p:to>
                                        <p:strVal val="visible"/>
                                      </p:to>
                                    </p:set>
                                    <p:anim to="" calcmode="lin" valueType="num">
                                      <p:cBhvr>
                                        <p:cTn id="55"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56"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57"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58"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par>
                                <p:cTn id="59" presetID="0" presetClass="entr" presetSubtype="0" fill="hold" grpId="0" nodeType="withEffect">
                                  <p:stCondLst>
                                    <p:cond delay="0"/>
                                  </p:stCondLst>
                                  <p:iterate type="lt">
                                    <p:tmPct val="10000"/>
                                  </p:iterate>
                                  <p:childTnLst>
                                    <p:set>
                                      <p:cBhvr>
                                        <p:cTn id="60" dur="1" fill="hold">
                                          <p:stCondLst>
                                            <p:cond delay="0"/>
                                          </p:stCondLst>
                                        </p:cTn>
                                        <p:tgtEl>
                                          <p:spTgt spid="26"/>
                                        </p:tgtEl>
                                        <p:attrNameLst>
                                          <p:attrName>style.visibility</p:attrName>
                                        </p:attrNameLst>
                                      </p:cBhvr>
                                      <p:to>
                                        <p:strVal val="visible"/>
                                      </p:to>
                                    </p:set>
                                    <p:anim to="" calcmode="lin" valueType="num">
                                      <p:cBhvr>
                                        <p:cTn id="61" dur="700" fill="hold">
                                          <p:stCondLst>
                                            <p:cond delay="0"/>
                                          </p:stCondLst>
                                        </p:cTn>
                                        <p:tgtEl>
                                          <p:spTgt spid="26"/>
                                        </p:tgtEl>
                                        <p:attrNameLst>
                                          <p:attrName>ppt_x</p:attrName>
                                        </p:attrNameLst>
                                      </p:cBhvr>
                                      <p:tavLst>
                                        <p:tav tm="0" fmla="#ppt_x-(-#ppt_w/2*cos(ppt_r/180*pi))*((1.5-1.5*$)^2-(1.5-1.5*$)^3)">
                                          <p:val>
                                            <p:fltVal val="0"/>
                                          </p:val>
                                        </p:tav>
                                        <p:tav tm="100000">
                                          <p:val>
                                            <p:fltVal val="1"/>
                                          </p:val>
                                        </p:tav>
                                      </p:tavLst>
                                    </p:anim>
                                    <p:anim to="" calcmode="lin" valueType="num">
                                      <p:cBhvr>
                                        <p:cTn id="62" dur="700" fill="hold">
                                          <p:stCondLst>
                                            <p:cond delay="0"/>
                                          </p:stCondLst>
                                        </p:cTn>
                                        <p:tgtEl>
                                          <p:spTgt spid="26"/>
                                        </p:tgtEl>
                                        <p:attrNameLst>
                                          <p:attrName>ppt_y</p:attrName>
                                        </p:attrNameLst>
                                      </p:cBhvr>
                                      <p:tavLst>
                                        <p:tav tm="0" fmla="#ppt_y+(-#ppt_h/2*cos(ppt_r/180*pi))*((1.5-1.5*$)^2-(1.5-1.5*$)^3)">
                                          <p:val>
                                            <p:fltVal val="0"/>
                                          </p:val>
                                        </p:tav>
                                        <p:tav tm="100000">
                                          <p:val>
                                            <p:fltVal val="1"/>
                                          </p:val>
                                        </p:tav>
                                      </p:tavLst>
                                    </p:anim>
                                    <p:anim to="" calcmode="lin" valueType="num">
                                      <p:cBhvr>
                                        <p:cTn id="63" dur="700" fill="hold">
                                          <p:stCondLst>
                                            <p:cond delay="0"/>
                                          </p:stCondLst>
                                        </p:cTn>
                                        <p:tgtEl>
                                          <p:spTgt spid="26"/>
                                        </p:tgtEl>
                                        <p:attrNameLst>
                                          <p:attrName>ppt_h</p:attrName>
                                        </p:attrNameLst>
                                      </p:cBhvr>
                                      <p:tavLst>
                                        <p:tav tm="0" fmla="#ppt_h-(-#ppt_h)*((1.5-1.5*$)^2-(1.5-1.5*$)^3)">
                                          <p:val>
                                            <p:fltVal val="0"/>
                                          </p:val>
                                        </p:tav>
                                        <p:tav tm="100000">
                                          <p:val>
                                            <p:fltVal val="1"/>
                                          </p:val>
                                        </p:tav>
                                      </p:tavLst>
                                    </p:anim>
                                    <p:anim to="" calcmode="lin" valueType="num">
                                      <p:cBhvr>
                                        <p:cTn id="64" dur="700" fill="hold">
                                          <p:stCondLst>
                                            <p:cond delay="0"/>
                                          </p:stCondLst>
                                        </p:cTn>
                                        <p:tgtEl>
                                          <p:spTgt spid="26"/>
                                        </p:tgtEl>
                                        <p:attrNameLst>
                                          <p:attrName>ppt_w</p:attrName>
                                        </p:attrNameLst>
                                      </p:cBhvr>
                                      <p:tavLst>
                                        <p:tav tm="0" fmla="#ppt_w-(-#ppt_w)*((1.5-1.5*$)^2-(1.5-1.5*$)^3)">
                                          <p:val>
                                            <p:fltVal val="0"/>
                                          </p:val>
                                        </p:tav>
                                        <p:tav tm="100000">
                                          <p:val>
                                            <p:fltVal val="1"/>
                                          </p:val>
                                        </p:tav>
                                      </p:tavLst>
                                    </p:anim>
                                  </p:childTnLst>
                                </p:cTn>
                              </p:par>
                              <p:par>
                                <p:cTn id="65" presetID="0" presetClass="entr" presetSubtype="0" fill="hold" grpId="0" nodeType="withEffect">
                                  <p:stCondLst>
                                    <p:cond delay="0"/>
                                  </p:stCondLst>
                                  <p:iterate type="lt">
                                    <p:tmPct val="10000"/>
                                  </p:iterate>
                                  <p:childTnLst>
                                    <p:set>
                                      <p:cBhvr>
                                        <p:cTn id="66" dur="1" fill="hold">
                                          <p:stCondLst>
                                            <p:cond delay="0"/>
                                          </p:stCondLst>
                                        </p:cTn>
                                        <p:tgtEl>
                                          <p:spTgt spid="27"/>
                                        </p:tgtEl>
                                        <p:attrNameLst>
                                          <p:attrName>style.visibility</p:attrName>
                                        </p:attrNameLst>
                                      </p:cBhvr>
                                      <p:to>
                                        <p:strVal val="visible"/>
                                      </p:to>
                                    </p:set>
                                    <p:anim to="" calcmode="lin" valueType="num">
                                      <p:cBhvr>
                                        <p:cTn id="67" dur="700" fill="hold">
                                          <p:stCondLst>
                                            <p:cond delay="0"/>
                                          </p:stCondLst>
                                        </p:cTn>
                                        <p:tgtEl>
                                          <p:spTgt spid="27"/>
                                        </p:tgtEl>
                                        <p:attrNameLst>
                                          <p:attrName>ppt_x</p:attrName>
                                        </p:attrNameLst>
                                      </p:cBhvr>
                                      <p:tavLst>
                                        <p:tav tm="0" fmla="#ppt_x-(-#ppt_w/2*cos(ppt_r/180*pi))*((1.5-1.5*$)^2-(1.5-1.5*$)^3)">
                                          <p:val>
                                            <p:fltVal val="0"/>
                                          </p:val>
                                        </p:tav>
                                        <p:tav tm="100000">
                                          <p:val>
                                            <p:fltVal val="1"/>
                                          </p:val>
                                        </p:tav>
                                      </p:tavLst>
                                    </p:anim>
                                    <p:anim to="" calcmode="lin" valueType="num">
                                      <p:cBhvr>
                                        <p:cTn id="68" dur="700" fill="hold">
                                          <p:stCondLst>
                                            <p:cond delay="0"/>
                                          </p:stCondLst>
                                        </p:cTn>
                                        <p:tgtEl>
                                          <p:spTgt spid="27"/>
                                        </p:tgtEl>
                                        <p:attrNameLst>
                                          <p:attrName>ppt_y</p:attrName>
                                        </p:attrNameLst>
                                      </p:cBhvr>
                                      <p:tavLst>
                                        <p:tav tm="0" fmla="#ppt_y+(-#ppt_h/2*cos(ppt_r/180*pi))*((1.5-1.5*$)^2-(1.5-1.5*$)^3)">
                                          <p:val>
                                            <p:fltVal val="0"/>
                                          </p:val>
                                        </p:tav>
                                        <p:tav tm="100000">
                                          <p:val>
                                            <p:fltVal val="1"/>
                                          </p:val>
                                        </p:tav>
                                      </p:tavLst>
                                    </p:anim>
                                    <p:anim to="" calcmode="lin" valueType="num">
                                      <p:cBhvr>
                                        <p:cTn id="69" dur="700" fill="hold">
                                          <p:stCondLst>
                                            <p:cond delay="0"/>
                                          </p:stCondLst>
                                        </p:cTn>
                                        <p:tgtEl>
                                          <p:spTgt spid="27"/>
                                        </p:tgtEl>
                                        <p:attrNameLst>
                                          <p:attrName>ppt_h</p:attrName>
                                        </p:attrNameLst>
                                      </p:cBhvr>
                                      <p:tavLst>
                                        <p:tav tm="0" fmla="#ppt_h-(-#ppt_h)*((1.5-1.5*$)^2-(1.5-1.5*$)^3)">
                                          <p:val>
                                            <p:fltVal val="0"/>
                                          </p:val>
                                        </p:tav>
                                        <p:tav tm="100000">
                                          <p:val>
                                            <p:fltVal val="1"/>
                                          </p:val>
                                        </p:tav>
                                      </p:tavLst>
                                    </p:anim>
                                    <p:anim to="" calcmode="lin" valueType="num">
                                      <p:cBhvr>
                                        <p:cTn id="70" dur="700" fill="hold">
                                          <p:stCondLst>
                                            <p:cond delay="0"/>
                                          </p:stCondLst>
                                        </p:cTn>
                                        <p:tgtEl>
                                          <p:spTgt spid="27"/>
                                        </p:tgtEl>
                                        <p:attrNameLst>
                                          <p:attrName>ppt_w</p:attrName>
                                        </p:attrNameLst>
                                      </p:cBhvr>
                                      <p:tavLst>
                                        <p:tav tm="0" fmla="#ppt_w-(-#ppt_w)*((1.5-1.5*$)^2-(1.5-1.5*$)^3)">
                                          <p:val>
                                            <p:fltVal val="0"/>
                                          </p:val>
                                        </p:tav>
                                        <p:tav tm="100000">
                                          <p:val>
                                            <p:fltVal val="1"/>
                                          </p:val>
                                        </p:tav>
                                      </p:tavLst>
                                    </p:anim>
                                  </p:childTnLst>
                                </p:cTn>
                              </p:par>
                              <p:par>
                                <p:cTn id="71" presetID="0" presetClass="entr" presetSubtype="0" fill="hold" grpId="0" nodeType="withEffect">
                                  <p:stCondLst>
                                    <p:cond delay="0"/>
                                  </p:stCondLst>
                                  <p:iterate type="lt">
                                    <p:tmPct val="10000"/>
                                  </p:iterate>
                                  <p:childTnLst>
                                    <p:set>
                                      <p:cBhvr>
                                        <p:cTn id="72" dur="1" fill="hold">
                                          <p:stCondLst>
                                            <p:cond delay="0"/>
                                          </p:stCondLst>
                                        </p:cTn>
                                        <p:tgtEl>
                                          <p:spTgt spid="41"/>
                                        </p:tgtEl>
                                        <p:attrNameLst>
                                          <p:attrName>style.visibility</p:attrName>
                                        </p:attrNameLst>
                                      </p:cBhvr>
                                      <p:to>
                                        <p:strVal val="visible"/>
                                      </p:to>
                                    </p:set>
                                    <p:anim to="" calcmode="lin" valueType="num">
                                      <p:cBhvr>
                                        <p:cTn id="73" dur="700" fill="hold">
                                          <p:stCondLst>
                                            <p:cond delay="0"/>
                                          </p:stCondLst>
                                        </p:cTn>
                                        <p:tgtEl>
                                          <p:spTgt spid="41"/>
                                        </p:tgtEl>
                                        <p:attrNameLst>
                                          <p:attrName>ppt_x</p:attrName>
                                        </p:attrNameLst>
                                      </p:cBhvr>
                                      <p:tavLst>
                                        <p:tav tm="0" fmla="#ppt_x-(-#ppt_w/2*cos(ppt_r/180*pi))*((1.5-1.5*$)^2-(1.5-1.5*$)^3)">
                                          <p:val>
                                            <p:fltVal val="0"/>
                                          </p:val>
                                        </p:tav>
                                        <p:tav tm="100000">
                                          <p:val>
                                            <p:fltVal val="1"/>
                                          </p:val>
                                        </p:tav>
                                      </p:tavLst>
                                    </p:anim>
                                    <p:anim to="" calcmode="lin" valueType="num">
                                      <p:cBhvr>
                                        <p:cTn id="74" dur="700" fill="hold">
                                          <p:stCondLst>
                                            <p:cond delay="0"/>
                                          </p:stCondLst>
                                        </p:cTn>
                                        <p:tgtEl>
                                          <p:spTgt spid="41"/>
                                        </p:tgtEl>
                                        <p:attrNameLst>
                                          <p:attrName>ppt_y</p:attrName>
                                        </p:attrNameLst>
                                      </p:cBhvr>
                                      <p:tavLst>
                                        <p:tav tm="0" fmla="#ppt_y+(-#ppt_h/2*cos(ppt_r/180*pi))*((1.5-1.5*$)^2-(1.5-1.5*$)^3)">
                                          <p:val>
                                            <p:fltVal val="0"/>
                                          </p:val>
                                        </p:tav>
                                        <p:tav tm="100000">
                                          <p:val>
                                            <p:fltVal val="1"/>
                                          </p:val>
                                        </p:tav>
                                      </p:tavLst>
                                    </p:anim>
                                    <p:anim to="" calcmode="lin" valueType="num">
                                      <p:cBhvr>
                                        <p:cTn id="75" dur="700" fill="hold">
                                          <p:stCondLst>
                                            <p:cond delay="0"/>
                                          </p:stCondLst>
                                        </p:cTn>
                                        <p:tgtEl>
                                          <p:spTgt spid="41"/>
                                        </p:tgtEl>
                                        <p:attrNameLst>
                                          <p:attrName>ppt_h</p:attrName>
                                        </p:attrNameLst>
                                      </p:cBhvr>
                                      <p:tavLst>
                                        <p:tav tm="0" fmla="#ppt_h-(-#ppt_h)*((1.5-1.5*$)^2-(1.5-1.5*$)^3)">
                                          <p:val>
                                            <p:fltVal val="0"/>
                                          </p:val>
                                        </p:tav>
                                        <p:tav tm="100000">
                                          <p:val>
                                            <p:fltVal val="1"/>
                                          </p:val>
                                        </p:tav>
                                      </p:tavLst>
                                    </p:anim>
                                    <p:anim to="" calcmode="lin" valueType="num">
                                      <p:cBhvr>
                                        <p:cTn id="76" dur="700" fill="hold">
                                          <p:stCondLst>
                                            <p:cond delay="0"/>
                                          </p:stCondLst>
                                        </p:cTn>
                                        <p:tgtEl>
                                          <p:spTgt spid="41"/>
                                        </p:tgtEl>
                                        <p:attrNameLst>
                                          <p:attrName>ppt_w</p:attrName>
                                        </p:attrNameLst>
                                      </p:cBhvr>
                                      <p:tavLst>
                                        <p:tav tm="0" fmla="#ppt_w-(-#ppt_w)*((1.5-1.5*$)^2-(1.5-1.5*$)^3)">
                                          <p:val>
                                            <p:fltVal val="0"/>
                                          </p:val>
                                        </p:tav>
                                        <p:tav tm="100000">
                                          <p:val>
                                            <p:fltVal val="1"/>
                                          </p:val>
                                        </p:tav>
                                      </p:tavLst>
                                    </p:anim>
                                  </p:childTnLst>
                                </p:cTn>
                              </p:par>
                              <p:par>
                                <p:cTn id="77" presetID="0" presetClass="entr" presetSubtype="0" fill="hold" grpId="0" nodeType="with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to="" calcmode="lin" valueType="num">
                                      <p:cBhvr>
                                        <p:cTn id="79" dur="700" fill="hold">
                                          <p:stCondLst>
                                            <p:cond delay="0"/>
                                          </p:stCondLst>
                                        </p:cTn>
                                        <p:tgtEl>
                                          <p:spTgt spid="42"/>
                                        </p:tgtEl>
                                        <p:attrNameLst>
                                          <p:attrName>ppt_x</p:attrName>
                                        </p:attrNameLst>
                                      </p:cBhvr>
                                      <p:tavLst>
                                        <p:tav tm="0" fmla="#ppt_x-(-#ppt_w/2*cos(ppt_r/180*pi))*((1.5-1.5*$)^2-(1.5-1.5*$)^3)">
                                          <p:val>
                                            <p:fltVal val="0"/>
                                          </p:val>
                                        </p:tav>
                                        <p:tav tm="100000">
                                          <p:val>
                                            <p:fltVal val="1"/>
                                          </p:val>
                                        </p:tav>
                                      </p:tavLst>
                                    </p:anim>
                                    <p:anim to="" calcmode="lin" valueType="num">
                                      <p:cBhvr>
                                        <p:cTn id="80" dur="700" fill="hold">
                                          <p:stCondLst>
                                            <p:cond delay="0"/>
                                          </p:stCondLst>
                                        </p:cTn>
                                        <p:tgtEl>
                                          <p:spTgt spid="42"/>
                                        </p:tgtEl>
                                        <p:attrNameLst>
                                          <p:attrName>ppt_y</p:attrName>
                                        </p:attrNameLst>
                                      </p:cBhvr>
                                      <p:tavLst>
                                        <p:tav tm="0" fmla="#ppt_y+(-#ppt_h/2*cos(ppt_r/180*pi))*((1.5-1.5*$)^2-(1.5-1.5*$)^3)">
                                          <p:val>
                                            <p:fltVal val="0"/>
                                          </p:val>
                                        </p:tav>
                                        <p:tav tm="100000">
                                          <p:val>
                                            <p:fltVal val="1"/>
                                          </p:val>
                                        </p:tav>
                                      </p:tavLst>
                                    </p:anim>
                                    <p:anim to="" calcmode="lin" valueType="num">
                                      <p:cBhvr>
                                        <p:cTn id="81" dur="700" fill="hold">
                                          <p:stCondLst>
                                            <p:cond delay="0"/>
                                          </p:stCondLst>
                                        </p:cTn>
                                        <p:tgtEl>
                                          <p:spTgt spid="42"/>
                                        </p:tgtEl>
                                        <p:attrNameLst>
                                          <p:attrName>ppt_h</p:attrName>
                                        </p:attrNameLst>
                                      </p:cBhvr>
                                      <p:tavLst>
                                        <p:tav tm="0" fmla="#ppt_h-(-#ppt_h)*((1.5-1.5*$)^2-(1.5-1.5*$)^3)">
                                          <p:val>
                                            <p:fltVal val="0"/>
                                          </p:val>
                                        </p:tav>
                                        <p:tav tm="100000">
                                          <p:val>
                                            <p:fltVal val="1"/>
                                          </p:val>
                                        </p:tav>
                                      </p:tavLst>
                                    </p:anim>
                                    <p:anim to="" calcmode="lin" valueType="num">
                                      <p:cBhvr>
                                        <p:cTn id="82" dur="700" fill="hold">
                                          <p:stCondLst>
                                            <p:cond delay="0"/>
                                          </p:stCondLst>
                                        </p:cTn>
                                        <p:tgtEl>
                                          <p:spTgt spid="42"/>
                                        </p:tgtEl>
                                        <p:attrNameLst>
                                          <p:attrName>ppt_w</p:attrName>
                                        </p:attrNameLst>
                                      </p:cBhvr>
                                      <p:tavLst>
                                        <p:tav tm="0" fmla="#ppt_w-(-#ppt_w)*((1.5-1.5*$)^2-(1.5-1.5*$)^3)">
                                          <p:val>
                                            <p:fltVal val="0"/>
                                          </p:val>
                                        </p:tav>
                                        <p:tav tm="100000">
                                          <p:val>
                                            <p:fltVal val="1"/>
                                          </p:val>
                                        </p:tav>
                                      </p:tavLst>
                                    </p:anim>
                                  </p:childTnLst>
                                </p:cTn>
                              </p:par>
                              <p:par>
                                <p:cTn id="83" presetID="0" presetClass="entr" presetSubtype="0" fill="hold" grpId="0" nodeType="withEffect">
                                  <p:stCondLst>
                                    <p:cond delay="0"/>
                                  </p:stCondLst>
                                  <p:iterate type="lt">
                                    <p:tmPct val="10000"/>
                                  </p:iterate>
                                  <p:childTnLst>
                                    <p:set>
                                      <p:cBhvr>
                                        <p:cTn id="84" dur="1" fill="hold">
                                          <p:stCondLst>
                                            <p:cond delay="0"/>
                                          </p:stCondLst>
                                        </p:cTn>
                                        <p:tgtEl>
                                          <p:spTgt spid="43"/>
                                        </p:tgtEl>
                                        <p:attrNameLst>
                                          <p:attrName>style.visibility</p:attrName>
                                        </p:attrNameLst>
                                      </p:cBhvr>
                                      <p:to>
                                        <p:strVal val="visible"/>
                                      </p:to>
                                    </p:set>
                                    <p:anim to="" calcmode="lin" valueType="num">
                                      <p:cBhvr>
                                        <p:cTn id="85" dur="700" fill="hold">
                                          <p:stCondLst>
                                            <p:cond delay="0"/>
                                          </p:stCondLst>
                                        </p:cTn>
                                        <p:tgtEl>
                                          <p:spTgt spid="43"/>
                                        </p:tgtEl>
                                        <p:attrNameLst>
                                          <p:attrName>ppt_x</p:attrName>
                                        </p:attrNameLst>
                                      </p:cBhvr>
                                      <p:tavLst>
                                        <p:tav tm="0" fmla="#ppt_x-(-#ppt_w/2*cos(ppt_r/180*pi))*((1.5-1.5*$)^2-(1.5-1.5*$)^3)">
                                          <p:val>
                                            <p:fltVal val="0"/>
                                          </p:val>
                                        </p:tav>
                                        <p:tav tm="100000">
                                          <p:val>
                                            <p:fltVal val="1"/>
                                          </p:val>
                                        </p:tav>
                                      </p:tavLst>
                                    </p:anim>
                                    <p:anim to="" calcmode="lin" valueType="num">
                                      <p:cBhvr>
                                        <p:cTn id="86" dur="700" fill="hold">
                                          <p:stCondLst>
                                            <p:cond delay="0"/>
                                          </p:stCondLst>
                                        </p:cTn>
                                        <p:tgtEl>
                                          <p:spTgt spid="43"/>
                                        </p:tgtEl>
                                        <p:attrNameLst>
                                          <p:attrName>ppt_y</p:attrName>
                                        </p:attrNameLst>
                                      </p:cBhvr>
                                      <p:tavLst>
                                        <p:tav tm="0" fmla="#ppt_y+(-#ppt_h/2*cos(ppt_r/180*pi))*((1.5-1.5*$)^2-(1.5-1.5*$)^3)">
                                          <p:val>
                                            <p:fltVal val="0"/>
                                          </p:val>
                                        </p:tav>
                                        <p:tav tm="100000">
                                          <p:val>
                                            <p:fltVal val="1"/>
                                          </p:val>
                                        </p:tav>
                                      </p:tavLst>
                                    </p:anim>
                                    <p:anim to="" calcmode="lin" valueType="num">
                                      <p:cBhvr>
                                        <p:cTn id="87" dur="700" fill="hold">
                                          <p:stCondLst>
                                            <p:cond delay="0"/>
                                          </p:stCondLst>
                                        </p:cTn>
                                        <p:tgtEl>
                                          <p:spTgt spid="43"/>
                                        </p:tgtEl>
                                        <p:attrNameLst>
                                          <p:attrName>ppt_h</p:attrName>
                                        </p:attrNameLst>
                                      </p:cBhvr>
                                      <p:tavLst>
                                        <p:tav tm="0" fmla="#ppt_h-(-#ppt_h)*((1.5-1.5*$)^2-(1.5-1.5*$)^3)">
                                          <p:val>
                                            <p:fltVal val="0"/>
                                          </p:val>
                                        </p:tav>
                                        <p:tav tm="100000">
                                          <p:val>
                                            <p:fltVal val="1"/>
                                          </p:val>
                                        </p:tav>
                                      </p:tavLst>
                                    </p:anim>
                                    <p:anim to="" calcmode="lin" valueType="num">
                                      <p:cBhvr>
                                        <p:cTn id="88" dur="700" fill="hold">
                                          <p:stCondLst>
                                            <p:cond delay="0"/>
                                          </p:stCondLst>
                                        </p:cTn>
                                        <p:tgtEl>
                                          <p:spTgt spid="43"/>
                                        </p:tgtEl>
                                        <p:attrNameLst>
                                          <p:attrName>ppt_w</p:attrName>
                                        </p:attrNameLst>
                                      </p:cBhvr>
                                      <p:tavLst>
                                        <p:tav tm="0" fmla="#ppt_w-(-#ppt_w)*((1.5-1.5*$)^2-(1.5-1.5*$)^3)">
                                          <p:val>
                                            <p:fltVal val="0"/>
                                          </p:val>
                                        </p:tav>
                                        <p:tav tm="100000">
                                          <p:val>
                                            <p:fltVal val="1"/>
                                          </p:val>
                                        </p:tav>
                                      </p:tavLst>
                                    </p:anim>
                                  </p:childTnLst>
                                </p:cTn>
                              </p:par>
                              <p:par>
                                <p:cTn id="89" presetID="0"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 to="" calcmode="lin" valueType="num">
                                      <p:cBhvr>
                                        <p:cTn id="91" dur="700" fill="hold">
                                          <p:stCondLst>
                                            <p:cond delay="0"/>
                                          </p:stCondLst>
                                        </p:cTn>
                                        <p:tgtEl>
                                          <p:spTgt spid="44"/>
                                        </p:tgtEl>
                                        <p:attrNameLst>
                                          <p:attrName>ppt_x</p:attrName>
                                        </p:attrNameLst>
                                      </p:cBhvr>
                                      <p:tavLst>
                                        <p:tav tm="0" fmla="#ppt_x-(-#ppt_w/2*cos(ppt_r/180*pi))*((1.5-1.5*$)^2-(1.5-1.5*$)^3)">
                                          <p:val>
                                            <p:fltVal val="0"/>
                                          </p:val>
                                        </p:tav>
                                        <p:tav tm="100000">
                                          <p:val>
                                            <p:fltVal val="1"/>
                                          </p:val>
                                        </p:tav>
                                      </p:tavLst>
                                    </p:anim>
                                    <p:anim to="" calcmode="lin" valueType="num">
                                      <p:cBhvr>
                                        <p:cTn id="92" dur="700" fill="hold">
                                          <p:stCondLst>
                                            <p:cond delay="0"/>
                                          </p:stCondLst>
                                        </p:cTn>
                                        <p:tgtEl>
                                          <p:spTgt spid="44"/>
                                        </p:tgtEl>
                                        <p:attrNameLst>
                                          <p:attrName>ppt_y</p:attrName>
                                        </p:attrNameLst>
                                      </p:cBhvr>
                                      <p:tavLst>
                                        <p:tav tm="0" fmla="#ppt_y+(-#ppt_h/2*cos(ppt_r/180*pi))*((1.5-1.5*$)^2-(1.5-1.5*$)^3)">
                                          <p:val>
                                            <p:fltVal val="0"/>
                                          </p:val>
                                        </p:tav>
                                        <p:tav tm="100000">
                                          <p:val>
                                            <p:fltVal val="1"/>
                                          </p:val>
                                        </p:tav>
                                      </p:tavLst>
                                    </p:anim>
                                    <p:anim to="" calcmode="lin" valueType="num">
                                      <p:cBhvr>
                                        <p:cTn id="93" dur="700" fill="hold">
                                          <p:stCondLst>
                                            <p:cond delay="0"/>
                                          </p:stCondLst>
                                        </p:cTn>
                                        <p:tgtEl>
                                          <p:spTgt spid="44"/>
                                        </p:tgtEl>
                                        <p:attrNameLst>
                                          <p:attrName>ppt_h</p:attrName>
                                        </p:attrNameLst>
                                      </p:cBhvr>
                                      <p:tavLst>
                                        <p:tav tm="0" fmla="#ppt_h-(-#ppt_h)*((1.5-1.5*$)^2-(1.5-1.5*$)^3)">
                                          <p:val>
                                            <p:fltVal val="0"/>
                                          </p:val>
                                        </p:tav>
                                        <p:tav tm="100000">
                                          <p:val>
                                            <p:fltVal val="1"/>
                                          </p:val>
                                        </p:tav>
                                      </p:tavLst>
                                    </p:anim>
                                    <p:anim to="" calcmode="lin" valueType="num">
                                      <p:cBhvr>
                                        <p:cTn id="94" dur="700" fill="hold">
                                          <p:stCondLst>
                                            <p:cond delay="0"/>
                                          </p:stCondLst>
                                        </p:cTn>
                                        <p:tgtEl>
                                          <p:spTgt spid="44"/>
                                        </p:tgtEl>
                                        <p:attrNameLst>
                                          <p:attrName>ppt_w</p:attrName>
                                        </p:attrNameLst>
                                      </p:cBhvr>
                                      <p:tavLst>
                                        <p:tav tm="0" fmla="#ppt_w-(-#ppt_w)*((1.5-1.5*$)^2-(1.5-1.5*$)^3)">
                                          <p:val>
                                            <p:fltVal val="0"/>
                                          </p:val>
                                        </p:tav>
                                        <p:tav tm="100000">
                                          <p:val>
                                            <p:fltVal val="1"/>
                                          </p:val>
                                        </p:tav>
                                      </p:tavLst>
                                    </p:anim>
                                  </p:childTnLst>
                                </p:cTn>
                              </p:par>
                              <p:par>
                                <p:cTn id="95" presetID="0" presetClass="entr" presetSubtype="0" fill="hold" grpId="0" nodeType="withEffect">
                                  <p:stCondLst>
                                    <p:cond delay="0"/>
                                  </p:stCondLst>
                                  <p:childTnLst>
                                    <p:set>
                                      <p:cBhvr>
                                        <p:cTn id="96" dur="1" fill="hold">
                                          <p:stCondLst>
                                            <p:cond delay="0"/>
                                          </p:stCondLst>
                                        </p:cTn>
                                        <p:tgtEl>
                                          <p:spTgt spid="45"/>
                                        </p:tgtEl>
                                        <p:attrNameLst>
                                          <p:attrName>style.visibility</p:attrName>
                                        </p:attrNameLst>
                                      </p:cBhvr>
                                      <p:to>
                                        <p:strVal val="visible"/>
                                      </p:to>
                                    </p:set>
                                    <p:anim to="" calcmode="lin" valueType="num">
                                      <p:cBhvr>
                                        <p:cTn id="97" dur="700" fill="hold">
                                          <p:stCondLst>
                                            <p:cond delay="0"/>
                                          </p:stCondLst>
                                        </p:cTn>
                                        <p:tgtEl>
                                          <p:spTgt spid="45"/>
                                        </p:tgtEl>
                                        <p:attrNameLst>
                                          <p:attrName>ppt_x</p:attrName>
                                        </p:attrNameLst>
                                      </p:cBhvr>
                                      <p:tavLst>
                                        <p:tav tm="0" fmla="#ppt_x-(-#ppt_w/2*cos(ppt_r/180*pi))*((1.5-1.5*$)^2-(1.5-1.5*$)^3)">
                                          <p:val>
                                            <p:fltVal val="0"/>
                                          </p:val>
                                        </p:tav>
                                        <p:tav tm="100000">
                                          <p:val>
                                            <p:fltVal val="1"/>
                                          </p:val>
                                        </p:tav>
                                      </p:tavLst>
                                    </p:anim>
                                    <p:anim to="" calcmode="lin" valueType="num">
                                      <p:cBhvr>
                                        <p:cTn id="98" dur="700" fill="hold">
                                          <p:stCondLst>
                                            <p:cond delay="0"/>
                                          </p:stCondLst>
                                        </p:cTn>
                                        <p:tgtEl>
                                          <p:spTgt spid="45"/>
                                        </p:tgtEl>
                                        <p:attrNameLst>
                                          <p:attrName>ppt_y</p:attrName>
                                        </p:attrNameLst>
                                      </p:cBhvr>
                                      <p:tavLst>
                                        <p:tav tm="0" fmla="#ppt_y+(-#ppt_h/2*cos(ppt_r/180*pi))*((1.5-1.5*$)^2-(1.5-1.5*$)^3)">
                                          <p:val>
                                            <p:fltVal val="0"/>
                                          </p:val>
                                        </p:tav>
                                        <p:tav tm="100000">
                                          <p:val>
                                            <p:fltVal val="1"/>
                                          </p:val>
                                        </p:tav>
                                      </p:tavLst>
                                    </p:anim>
                                    <p:anim to="" calcmode="lin" valueType="num">
                                      <p:cBhvr>
                                        <p:cTn id="99" dur="700" fill="hold">
                                          <p:stCondLst>
                                            <p:cond delay="0"/>
                                          </p:stCondLst>
                                        </p:cTn>
                                        <p:tgtEl>
                                          <p:spTgt spid="45"/>
                                        </p:tgtEl>
                                        <p:attrNameLst>
                                          <p:attrName>ppt_h</p:attrName>
                                        </p:attrNameLst>
                                      </p:cBhvr>
                                      <p:tavLst>
                                        <p:tav tm="0" fmla="#ppt_h-(-#ppt_h)*((1.5-1.5*$)^2-(1.5-1.5*$)^3)">
                                          <p:val>
                                            <p:fltVal val="0"/>
                                          </p:val>
                                        </p:tav>
                                        <p:tav tm="100000">
                                          <p:val>
                                            <p:fltVal val="1"/>
                                          </p:val>
                                        </p:tav>
                                      </p:tavLst>
                                    </p:anim>
                                    <p:anim to="" calcmode="lin" valueType="num">
                                      <p:cBhvr>
                                        <p:cTn id="100" dur="700" fill="hold">
                                          <p:stCondLst>
                                            <p:cond delay="0"/>
                                          </p:stCondLst>
                                        </p:cTn>
                                        <p:tgtEl>
                                          <p:spTgt spid="45"/>
                                        </p:tgtEl>
                                        <p:attrNameLst>
                                          <p:attrName>ppt_w</p:attrName>
                                        </p:attrNameLst>
                                      </p:cBhvr>
                                      <p:tavLst>
                                        <p:tav tm="0" fmla="#ppt_w-(-#ppt_w)*((1.5-1.5*$)^2-(1.5-1.5*$)^3)">
                                          <p:val>
                                            <p:fltVal val="0"/>
                                          </p:val>
                                        </p:tav>
                                        <p:tav tm="100000">
                                          <p:val>
                                            <p:fltVal val="1"/>
                                          </p:val>
                                        </p:tav>
                                      </p:tavLst>
                                    </p:anim>
                                  </p:childTnLst>
                                </p:cTn>
                              </p:par>
                              <p:par>
                                <p:cTn id="101" presetID="0" presetClass="entr" presetSubtype="0" fill="hold" grpId="0" nodeType="withEffect">
                                  <p:stCondLst>
                                    <p:cond delay="0"/>
                                  </p:stCondLst>
                                  <p:iterate type="lt">
                                    <p:tmPct val="10000"/>
                                  </p:iterate>
                                  <p:childTnLst>
                                    <p:set>
                                      <p:cBhvr>
                                        <p:cTn id="102" dur="1" fill="hold">
                                          <p:stCondLst>
                                            <p:cond delay="0"/>
                                          </p:stCondLst>
                                        </p:cTn>
                                        <p:tgtEl>
                                          <p:spTgt spid="54"/>
                                        </p:tgtEl>
                                        <p:attrNameLst>
                                          <p:attrName>style.visibility</p:attrName>
                                        </p:attrNameLst>
                                      </p:cBhvr>
                                      <p:to>
                                        <p:strVal val="visible"/>
                                      </p:to>
                                    </p:set>
                                    <p:anim to="" calcmode="lin" valueType="num">
                                      <p:cBhvr>
                                        <p:cTn id="103" dur="700" fill="hold">
                                          <p:stCondLst>
                                            <p:cond delay="0"/>
                                          </p:stCondLst>
                                        </p:cTn>
                                        <p:tgtEl>
                                          <p:spTgt spid="54"/>
                                        </p:tgtEl>
                                        <p:attrNameLst>
                                          <p:attrName>ppt_x</p:attrName>
                                        </p:attrNameLst>
                                      </p:cBhvr>
                                      <p:tavLst>
                                        <p:tav tm="0" fmla="#ppt_x-(-#ppt_w/2*cos(ppt_r/180*pi))*((1.5-1.5*$)^2-(1.5-1.5*$)^3)">
                                          <p:val>
                                            <p:fltVal val="0"/>
                                          </p:val>
                                        </p:tav>
                                        <p:tav tm="100000">
                                          <p:val>
                                            <p:fltVal val="1"/>
                                          </p:val>
                                        </p:tav>
                                      </p:tavLst>
                                    </p:anim>
                                    <p:anim to="" calcmode="lin" valueType="num">
                                      <p:cBhvr>
                                        <p:cTn id="104" dur="700" fill="hold">
                                          <p:stCondLst>
                                            <p:cond delay="0"/>
                                          </p:stCondLst>
                                        </p:cTn>
                                        <p:tgtEl>
                                          <p:spTgt spid="54"/>
                                        </p:tgtEl>
                                        <p:attrNameLst>
                                          <p:attrName>ppt_y</p:attrName>
                                        </p:attrNameLst>
                                      </p:cBhvr>
                                      <p:tavLst>
                                        <p:tav tm="0" fmla="#ppt_y+(-#ppt_h/2*cos(ppt_r/180*pi))*((1.5-1.5*$)^2-(1.5-1.5*$)^3)">
                                          <p:val>
                                            <p:fltVal val="0"/>
                                          </p:val>
                                        </p:tav>
                                        <p:tav tm="100000">
                                          <p:val>
                                            <p:fltVal val="1"/>
                                          </p:val>
                                        </p:tav>
                                      </p:tavLst>
                                    </p:anim>
                                    <p:anim to="" calcmode="lin" valueType="num">
                                      <p:cBhvr>
                                        <p:cTn id="105" dur="700" fill="hold">
                                          <p:stCondLst>
                                            <p:cond delay="0"/>
                                          </p:stCondLst>
                                        </p:cTn>
                                        <p:tgtEl>
                                          <p:spTgt spid="54"/>
                                        </p:tgtEl>
                                        <p:attrNameLst>
                                          <p:attrName>ppt_h</p:attrName>
                                        </p:attrNameLst>
                                      </p:cBhvr>
                                      <p:tavLst>
                                        <p:tav tm="0" fmla="#ppt_h-(-#ppt_h)*((1.5-1.5*$)^2-(1.5-1.5*$)^3)">
                                          <p:val>
                                            <p:fltVal val="0"/>
                                          </p:val>
                                        </p:tav>
                                        <p:tav tm="100000">
                                          <p:val>
                                            <p:fltVal val="1"/>
                                          </p:val>
                                        </p:tav>
                                      </p:tavLst>
                                    </p:anim>
                                    <p:anim to="" calcmode="lin" valueType="num">
                                      <p:cBhvr>
                                        <p:cTn id="106" dur="700" fill="hold">
                                          <p:stCondLst>
                                            <p:cond delay="0"/>
                                          </p:stCondLst>
                                        </p:cTn>
                                        <p:tgtEl>
                                          <p:spTgt spid="54"/>
                                        </p:tgtEl>
                                        <p:attrNameLst>
                                          <p:attrName>ppt_w</p:attrName>
                                        </p:attrNameLst>
                                      </p:cBhvr>
                                      <p:tavLst>
                                        <p:tav tm="0" fmla="#ppt_w-(-#ppt_w)*((1.5-1.5*$)^2-(1.5-1.5*$)^3)">
                                          <p:val>
                                            <p:fltVal val="0"/>
                                          </p:val>
                                        </p:tav>
                                        <p:tav tm="100000">
                                          <p:val>
                                            <p:fltVal val="1"/>
                                          </p:val>
                                        </p:tav>
                                      </p:tavLst>
                                    </p:anim>
                                  </p:childTnLst>
                                </p:cTn>
                              </p:par>
                              <p:par>
                                <p:cTn id="107" presetID="0" presetClass="entr" presetSubtype="0" fill="hold" grpId="0" nodeType="withEffect">
                                  <p:stCondLst>
                                    <p:cond delay="0"/>
                                  </p:stCondLst>
                                  <p:iterate type="lt">
                                    <p:tmPct val="10000"/>
                                  </p:iterate>
                                  <p:childTnLst>
                                    <p:set>
                                      <p:cBhvr>
                                        <p:cTn id="108" dur="1" fill="hold">
                                          <p:stCondLst>
                                            <p:cond delay="0"/>
                                          </p:stCondLst>
                                        </p:cTn>
                                        <p:tgtEl>
                                          <p:spTgt spid="57"/>
                                        </p:tgtEl>
                                        <p:attrNameLst>
                                          <p:attrName>style.visibility</p:attrName>
                                        </p:attrNameLst>
                                      </p:cBhvr>
                                      <p:to>
                                        <p:strVal val="visible"/>
                                      </p:to>
                                    </p:set>
                                    <p:anim to="" calcmode="lin" valueType="num">
                                      <p:cBhvr>
                                        <p:cTn id="109" dur="700" fill="hold">
                                          <p:stCondLst>
                                            <p:cond delay="0"/>
                                          </p:stCondLst>
                                        </p:cTn>
                                        <p:tgtEl>
                                          <p:spTgt spid="57"/>
                                        </p:tgtEl>
                                        <p:attrNameLst>
                                          <p:attrName>ppt_x</p:attrName>
                                        </p:attrNameLst>
                                      </p:cBhvr>
                                      <p:tavLst>
                                        <p:tav tm="0" fmla="#ppt_x-(-#ppt_w/2*cos(ppt_r/180*pi))*((1.5-1.5*$)^2-(1.5-1.5*$)^3)">
                                          <p:val>
                                            <p:fltVal val="0"/>
                                          </p:val>
                                        </p:tav>
                                        <p:tav tm="100000">
                                          <p:val>
                                            <p:fltVal val="1"/>
                                          </p:val>
                                        </p:tav>
                                      </p:tavLst>
                                    </p:anim>
                                    <p:anim to="" calcmode="lin" valueType="num">
                                      <p:cBhvr>
                                        <p:cTn id="110" dur="700" fill="hold">
                                          <p:stCondLst>
                                            <p:cond delay="0"/>
                                          </p:stCondLst>
                                        </p:cTn>
                                        <p:tgtEl>
                                          <p:spTgt spid="57"/>
                                        </p:tgtEl>
                                        <p:attrNameLst>
                                          <p:attrName>ppt_y</p:attrName>
                                        </p:attrNameLst>
                                      </p:cBhvr>
                                      <p:tavLst>
                                        <p:tav tm="0" fmla="#ppt_y+(-#ppt_h/2*cos(ppt_r/180*pi))*((1.5-1.5*$)^2-(1.5-1.5*$)^3)">
                                          <p:val>
                                            <p:fltVal val="0"/>
                                          </p:val>
                                        </p:tav>
                                        <p:tav tm="100000">
                                          <p:val>
                                            <p:fltVal val="1"/>
                                          </p:val>
                                        </p:tav>
                                      </p:tavLst>
                                    </p:anim>
                                    <p:anim to="" calcmode="lin" valueType="num">
                                      <p:cBhvr>
                                        <p:cTn id="111" dur="700" fill="hold">
                                          <p:stCondLst>
                                            <p:cond delay="0"/>
                                          </p:stCondLst>
                                        </p:cTn>
                                        <p:tgtEl>
                                          <p:spTgt spid="57"/>
                                        </p:tgtEl>
                                        <p:attrNameLst>
                                          <p:attrName>ppt_h</p:attrName>
                                        </p:attrNameLst>
                                      </p:cBhvr>
                                      <p:tavLst>
                                        <p:tav tm="0" fmla="#ppt_h-(-#ppt_h)*((1.5-1.5*$)^2-(1.5-1.5*$)^3)">
                                          <p:val>
                                            <p:fltVal val="0"/>
                                          </p:val>
                                        </p:tav>
                                        <p:tav tm="100000">
                                          <p:val>
                                            <p:fltVal val="1"/>
                                          </p:val>
                                        </p:tav>
                                      </p:tavLst>
                                    </p:anim>
                                    <p:anim to="" calcmode="lin" valueType="num">
                                      <p:cBhvr>
                                        <p:cTn id="112" dur="700" fill="hold">
                                          <p:stCondLst>
                                            <p:cond delay="0"/>
                                          </p:stCondLst>
                                        </p:cTn>
                                        <p:tgtEl>
                                          <p:spTgt spid="57"/>
                                        </p:tgtEl>
                                        <p:attrNameLst>
                                          <p:attrName>ppt_w</p:attrName>
                                        </p:attrNameLst>
                                      </p:cBhvr>
                                      <p:tavLst>
                                        <p:tav tm="0" fmla="#ppt_w-(-#ppt_w)*((1.5-1.5*$)^2-(1.5-1.5*$)^3)">
                                          <p:val>
                                            <p:fltVal val="0"/>
                                          </p:val>
                                        </p:tav>
                                        <p:tav tm="100000">
                                          <p:val>
                                            <p:fltVal val="1"/>
                                          </p:val>
                                        </p:tav>
                                      </p:tavLst>
                                    </p:anim>
                                  </p:childTnLst>
                                </p:cTn>
                              </p:par>
                              <p:par>
                                <p:cTn id="113" presetID="0" presetClass="entr" presetSubtype="0" fill="hold" grpId="0" nodeType="withEffect">
                                  <p:stCondLst>
                                    <p:cond delay="0"/>
                                  </p:stCondLst>
                                  <p:iterate type="lt">
                                    <p:tmPct val="10000"/>
                                  </p:iterate>
                                  <p:childTnLst>
                                    <p:set>
                                      <p:cBhvr>
                                        <p:cTn id="114" dur="1" fill="hold">
                                          <p:stCondLst>
                                            <p:cond delay="0"/>
                                          </p:stCondLst>
                                        </p:cTn>
                                        <p:tgtEl>
                                          <p:spTgt spid="58"/>
                                        </p:tgtEl>
                                        <p:attrNameLst>
                                          <p:attrName>style.visibility</p:attrName>
                                        </p:attrNameLst>
                                      </p:cBhvr>
                                      <p:to>
                                        <p:strVal val="visible"/>
                                      </p:to>
                                    </p:set>
                                    <p:anim to="" calcmode="lin" valueType="num">
                                      <p:cBhvr>
                                        <p:cTn id="115" dur="700" fill="hold">
                                          <p:stCondLst>
                                            <p:cond delay="0"/>
                                          </p:stCondLst>
                                        </p:cTn>
                                        <p:tgtEl>
                                          <p:spTgt spid="58"/>
                                        </p:tgtEl>
                                        <p:attrNameLst>
                                          <p:attrName>ppt_x</p:attrName>
                                        </p:attrNameLst>
                                      </p:cBhvr>
                                      <p:tavLst>
                                        <p:tav tm="0" fmla="#ppt_x-(-#ppt_w/2*cos(ppt_r/180*pi))*((1.5-1.5*$)^2-(1.5-1.5*$)^3)">
                                          <p:val>
                                            <p:fltVal val="0"/>
                                          </p:val>
                                        </p:tav>
                                        <p:tav tm="100000">
                                          <p:val>
                                            <p:fltVal val="1"/>
                                          </p:val>
                                        </p:tav>
                                      </p:tavLst>
                                    </p:anim>
                                    <p:anim to="" calcmode="lin" valueType="num">
                                      <p:cBhvr>
                                        <p:cTn id="116" dur="700" fill="hold">
                                          <p:stCondLst>
                                            <p:cond delay="0"/>
                                          </p:stCondLst>
                                        </p:cTn>
                                        <p:tgtEl>
                                          <p:spTgt spid="58"/>
                                        </p:tgtEl>
                                        <p:attrNameLst>
                                          <p:attrName>ppt_y</p:attrName>
                                        </p:attrNameLst>
                                      </p:cBhvr>
                                      <p:tavLst>
                                        <p:tav tm="0" fmla="#ppt_y+(-#ppt_h/2*cos(ppt_r/180*pi))*((1.5-1.5*$)^2-(1.5-1.5*$)^3)">
                                          <p:val>
                                            <p:fltVal val="0"/>
                                          </p:val>
                                        </p:tav>
                                        <p:tav tm="100000">
                                          <p:val>
                                            <p:fltVal val="1"/>
                                          </p:val>
                                        </p:tav>
                                      </p:tavLst>
                                    </p:anim>
                                    <p:anim to="" calcmode="lin" valueType="num">
                                      <p:cBhvr>
                                        <p:cTn id="117" dur="700" fill="hold">
                                          <p:stCondLst>
                                            <p:cond delay="0"/>
                                          </p:stCondLst>
                                        </p:cTn>
                                        <p:tgtEl>
                                          <p:spTgt spid="58"/>
                                        </p:tgtEl>
                                        <p:attrNameLst>
                                          <p:attrName>ppt_h</p:attrName>
                                        </p:attrNameLst>
                                      </p:cBhvr>
                                      <p:tavLst>
                                        <p:tav tm="0" fmla="#ppt_h-(-#ppt_h)*((1.5-1.5*$)^2-(1.5-1.5*$)^3)">
                                          <p:val>
                                            <p:fltVal val="0"/>
                                          </p:val>
                                        </p:tav>
                                        <p:tav tm="100000">
                                          <p:val>
                                            <p:fltVal val="1"/>
                                          </p:val>
                                        </p:tav>
                                      </p:tavLst>
                                    </p:anim>
                                    <p:anim to="" calcmode="lin" valueType="num">
                                      <p:cBhvr>
                                        <p:cTn id="118" dur="700" fill="hold">
                                          <p:stCondLst>
                                            <p:cond delay="0"/>
                                          </p:stCondLst>
                                        </p:cTn>
                                        <p:tgtEl>
                                          <p:spTgt spid="58"/>
                                        </p:tgtEl>
                                        <p:attrNameLst>
                                          <p:attrName>ppt_w</p:attrName>
                                        </p:attrNameLst>
                                      </p:cBhvr>
                                      <p:tavLst>
                                        <p:tav tm="0" fmla="#ppt_w-(-#ppt_w)*((1.5-1.5*$)^2-(1.5-1.5*$)^3)">
                                          <p:val>
                                            <p:fltVal val="0"/>
                                          </p:val>
                                        </p:tav>
                                        <p:tav tm="100000">
                                          <p:val>
                                            <p:fltVal val="1"/>
                                          </p:val>
                                        </p:tav>
                                      </p:tavLst>
                                    </p:anim>
                                  </p:childTnLst>
                                </p:cTn>
                              </p:par>
                              <p:par>
                                <p:cTn id="119" presetID="0" presetClass="entr" presetSubtype="0" fill="hold" grpId="0" nodeType="withEffect">
                                  <p:stCondLst>
                                    <p:cond delay="0"/>
                                  </p:stCondLst>
                                  <p:iterate type="lt">
                                    <p:tmPct val="10000"/>
                                  </p:iterate>
                                  <p:childTnLst>
                                    <p:set>
                                      <p:cBhvr>
                                        <p:cTn id="120" dur="1" fill="hold">
                                          <p:stCondLst>
                                            <p:cond delay="0"/>
                                          </p:stCondLst>
                                        </p:cTn>
                                        <p:tgtEl>
                                          <p:spTgt spid="59"/>
                                        </p:tgtEl>
                                        <p:attrNameLst>
                                          <p:attrName>style.visibility</p:attrName>
                                        </p:attrNameLst>
                                      </p:cBhvr>
                                      <p:to>
                                        <p:strVal val="visible"/>
                                      </p:to>
                                    </p:set>
                                    <p:anim to="" calcmode="lin" valueType="num">
                                      <p:cBhvr>
                                        <p:cTn id="121" dur="700" fill="hold">
                                          <p:stCondLst>
                                            <p:cond delay="0"/>
                                          </p:stCondLst>
                                        </p:cTn>
                                        <p:tgtEl>
                                          <p:spTgt spid="59"/>
                                        </p:tgtEl>
                                        <p:attrNameLst>
                                          <p:attrName>ppt_x</p:attrName>
                                        </p:attrNameLst>
                                      </p:cBhvr>
                                      <p:tavLst>
                                        <p:tav tm="0" fmla="#ppt_x-(-#ppt_w/2*cos(ppt_r/180*pi))*((1.5-1.5*$)^2-(1.5-1.5*$)^3)">
                                          <p:val>
                                            <p:fltVal val="0"/>
                                          </p:val>
                                        </p:tav>
                                        <p:tav tm="100000">
                                          <p:val>
                                            <p:fltVal val="1"/>
                                          </p:val>
                                        </p:tav>
                                      </p:tavLst>
                                    </p:anim>
                                    <p:anim to="" calcmode="lin" valueType="num">
                                      <p:cBhvr>
                                        <p:cTn id="122" dur="700" fill="hold">
                                          <p:stCondLst>
                                            <p:cond delay="0"/>
                                          </p:stCondLst>
                                        </p:cTn>
                                        <p:tgtEl>
                                          <p:spTgt spid="59"/>
                                        </p:tgtEl>
                                        <p:attrNameLst>
                                          <p:attrName>ppt_y</p:attrName>
                                        </p:attrNameLst>
                                      </p:cBhvr>
                                      <p:tavLst>
                                        <p:tav tm="0" fmla="#ppt_y+(-#ppt_h/2*cos(ppt_r/180*pi))*((1.5-1.5*$)^2-(1.5-1.5*$)^3)">
                                          <p:val>
                                            <p:fltVal val="0"/>
                                          </p:val>
                                        </p:tav>
                                        <p:tav tm="100000">
                                          <p:val>
                                            <p:fltVal val="1"/>
                                          </p:val>
                                        </p:tav>
                                      </p:tavLst>
                                    </p:anim>
                                    <p:anim to="" calcmode="lin" valueType="num">
                                      <p:cBhvr>
                                        <p:cTn id="123" dur="700" fill="hold">
                                          <p:stCondLst>
                                            <p:cond delay="0"/>
                                          </p:stCondLst>
                                        </p:cTn>
                                        <p:tgtEl>
                                          <p:spTgt spid="59"/>
                                        </p:tgtEl>
                                        <p:attrNameLst>
                                          <p:attrName>ppt_h</p:attrName>
                                        </p:attrNameLst>
                                      </p:cBhvr>
                                      <p:tavLst>
                                        <p:tav tm="0" fmla="#ppt_h-(-#ppt_h)*((1.5-1.5*$)^2-(1.5-1.5*$)^3)">
                                          <p:val>
                                            <p:fltVal val="0"/>
                                          </p:val>
                                        </p:tav>
                                        <p:tav tm="100000">
                                          <p:val>
                                            <p:fltVal val="1"/>
                                          </p:val>
                                        </p:tav>
                                      </p:tavLst>
                                    </p:anim>
                                    <p:anim to="" calcmode="lin" valueType="num">
                                      <p:cBhvr>
                                        <p:cTn id="124" dur="700" fill="hold">
                                          <p:stCondLst>
                                            <p:cond delay="0"/>
                                          </p:stCondLst>
                                        </p:cTn>
                                        <p:tgtEl>
                                          <p:spTgt spid="59"/>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5" grpId="0" bldLvl="0" animBg="1" autoUpdateAnimBg="0"/>
      <p:bldP spid="6" grpId="0" bldLvl="0" animBg="1"/>
      <p:bldP spid="7" grpId="0"/>
      <p:bldP spid="9" grpId="0" bldLvl="0" animBg="1"/>
      <p:bldP spid="10" grpId="0" bldLvl="0" animBg="1"/>
      <p:bldP spid="11" grpId="0"/>
      <p:bldP spid="25" grpId="0" bldLvl="0" animBg="1" autoUpdateAnimBg="0"/>
      <p:bldP spid="26" grpId="0" bldLvl="0" animBg="1"/>
      <p:bldP spid="27" grpId="0"/>
      <p:bldP spid="41" grpId="0" bldLvl="0" animBg="1" autoUpdateAnimBg="0"/>
      <p:bldP spid="42" grpId="0" bldLvl="0" animBg="1"/>
      <p:bldP spid="43" grpId="0"/>
      <p:bldP spid="44" grpId="0" bldLvl="0" animBg="1"/>
      <p:bldP spid="45" grpId="0" bldLvl="0" animBg="1"/>
      <p:bldP spid="54" grpId="0"/>
      <p:bldP spid="57" grpId="0" bldLvl="0" animBg="1" autoUpdateAnimBg="0"/>
      <p:bldP spid="58" grpId="0" bldLvl="0" animBg="1"/>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98030" y="5346090"/>
            <a:ext cx="3469219" cy="369332"/>
          </a:xfrm>
          <a:prstGeom prst="rect">
            <a:avLst/>
          </a:prstGeom>
        </p:spPr>
        <p:txBody>
          <a:bodyPr wrap="none">
            <a:spAutoFit/>
          </a:bodyPr>
          <a:lstStyle/>
          <a:p>
            <a:r>
              <a:rPr lang="zh-CN" altLang="en-US" dirty="0"/>
              <a:t>你看以上图片是否会产生错觉？ </a:t>
            </a:r>
            <a:endParaRPr lang="zh-CN" altLang="en-US" dirty="0"/>
          </a:p>
        </p:txBody>
      </p:sp>
      <p:pic>
        <p:nvPicPr>
          <p:cNvPr id="3" name="Picture 10" descr="数数大象到底几条腿"/>
          <p:cNvPicPr>
            <a:picLocks noChangeAspect="1" noChangeArrowheads="1"/>
          </p:cNvPicPr>
          <p:nvPr/>
        </p:nvPicPr>
        <p:blipFill>
          <a:blip r:embed="rId1"/>
          <a:srcRect/>
          <a:stretch>
            <a:fillRect/>
          </a:stretch>
        </p:blipFill>
        <p:spPr bwMode="auto">
          <a:xfrm>
            <a:off x="2866030" y="1583140"/>
            <a:ext cx="3343702" cy="3111690"/>
          </a:xfrm>
          <a:prstGeom prst="rect">
            <a:avLst/>
          </a:prstGeom>
          <a:noFill/>
        </p:spPr>
      </p:pic>
      <p:pic>
        <p:nvPicPr>
          <p:cNvPr id="4" name="Picture 1033" descr="荒岛还是海鸟（二）"/>
          <p:cNvPicPr>
            <a:picLocks noChangeAspect="1" noChangeArrowheads="1"/>
          </p:cNvPicPr>
          <p:nvPr/>
        </p:nvPicPr>
        <p:blipFill>
          <a:blip r:embed="rId2"/>
          <a:srcRect/>
          <a:stretch>
            <a:fillRect/>
          </a:stretch>
        </p:blipFill>
        <p:spPr bwMode="auto">
          <a:xfrm>
            <a:off x="6701051" y="834789"/>
            <a:ext cx="4359321" cy="41739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idx="4294967295"/>
          </p:nvPr>
        </p:nvSpPr>
        <p:spPr>
          <a:xfrm>
            <a:off x="2098675" y="468313"/>
            <a:ext cx="8001000" cy="460375"/>
          </a:xfrm>
        </p:spPr>
        <p:txBody>
          <a:bodyPr vert="horz" wrap="square" anchor="b">
            <a:normAutofit fontScale="90000"/>
          </a:bodyPr>
          <a:p>
            <a:endParaRPr>
              <a:latin typeface="Times New Roman" panose="02020603050405020304" pitchFamily="18" charset="0"/>
              <a:ea typeface="Times New Roman" panose="02020603050405020304" pitchFamily="18" charset="0"/>
            </a:endParaRPr>
          </a:p>
        </p:txBody>
      </p:sp>
      <p:sp>
        <p:nvSpPr>
          <p:cNvPr id="5123" name="内容占位符 2"/>
          <p:cNvSpPr>
            <a:spLocks noGrp="1"/>
          </p:cNvSpPr>
          <p:nvPr>
            <p:ph idx="1"/>
          </p:nvPr>
        </p:nvSpPr>
        <p:spPr>
          <a:xfrm>
            <a:off x="1919288" y="1339850"/>
            <a:ext cx="8291512" cy="1000125"/>
          </a:xfrm>
        </p:spPr>
        <p:txBody>
          <a:bodyPr vert="horz" wrap="square" anchor="t">
            <a:normAutofit/>
          </a:bodyPr>
          <a:p>
            <a:pPr>
              <a:buClr>
                <a:srgbClr val="00FF00"/>
              </a:buClr>
              <a:buFont typeface="Wingdings" panose="05000000000000000000" pitchFamily="2" charset="2"/>
              <a:buChar char="n"/>
            </a:pPr>
            <a:r>
              <a:rPr lang="zh-CN" altLang="en-US" sz="2800" b="1">
                <a:latin typeface="楷体_GB2312" pitchFamily="1" charset="-122"/>
                <a:ea typeface="楷体_GB2312" pitchFamily="1" charset="-122"/>
              </a:rPr>
              <a:t>试想一下，假如我们口渴的时候需要买一盒喜欢的饮料，到便利店看到这种景象时，怎样选择？</a:t>
            </a:r>
            <a:endParaRPr lang="zh-CN" altLang="en-US" sz="2800" b="1">
              <a:latin typeface="楷体_GB2312" pitchFamily="1" charset="-122"/>
              <a:ea typeface="楷体_GB2312" pitchFamily="1" charset="-122"/>
            </a:endParaRPr>
          </a:p>
          <a:p>
            <a:pPr>
              <a:buNone/>
            </a:pPr>
            <a:endParaRPr lang="zh-CN" altLang="en-US"/>
          </a:p>
        </p:txBody>
      </p:sp>
      <p:pic>
        <p:nvPicPr>
          <p:cNvPr id="5124" name="Picture 5" descr="iii-2"/>
          <p:cNvPicPr>
            <a:picLocks noChangeAspect="1"/>
          </p:cNvPicPr>
          <p:nvPr/>
        </p:nvPicPr>
        <p:blipFill>
          <a:blip r:embed="rId1"/>
          <a:stretch>
            <a:fillRect/>
          </a:stretch>
        </p:blipFill>
        <p:spPr>
          <a:xfrm>
            <a:off x="4095750" y="2714625"/>
            <a:ext cx="3889375" cy="4000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1"/>
          <p:cNvSpPr>
            <a:spLocks noGrp="1"/>
          </p:cNvSpPr>
          <p:nvPr>
            <p:ph type="title" idx="4294967295"/>
          </p:nvPr>
        </p:nvSpPr>
        <p:spPr>
          <a:xfrm>
            <a:off x="2098675" y="468313"/>
            <a:ext cx="8001000" cy="460375"/>
          </a:xfrm>
        </p:spPr>
        <p:txBody>
          <a:bodyPr vert="horz" wrap="square" anchor="b">
            <a:normAutofit fontScale="90000"/>
          </a:bodyPr>
          <a:p>
            <a:r>
              <a:rPr lang="zh-CN" altLang="en-US" sz="3555" b="1" dirty="0">
                <a:latin typeface="黑体" panose="02010609060101010101" charset="-122"/>
                <a:ea typeface="黑体" panose="02010609060101010101" charset="-122"/>
              </a:rPr>
              <a:t>如果我们进行了设计</a:t>
            </a:r>
            <a:endParaRPr lang="zh-CN" altLang="en-US" sz="3555" b="1" dirty="0">
              <a:latin typeface="黑体" panose="02010609060101010101" charset="-122"/>
              <a:ea typeface="黑体" panose="02010609060101010101" charset="-122"/>
            </a:endParaRPr>
          </a:p>
        </p:txBody>
      </p:sp>
      <p:sp>
        <p:nvSpPr>
          <p:cNvPr id="6147" name="内容占位符 2"/>
          <p:cNvSpPr>
            <a:spLocks noGrp="1"/>
          </p:cNvSpPr>
          <p:nvPr>
            <p:ph idx="1"/>
          </p:nvPr>
        </p:nvSpPr>
        <p:spPr>
          <a:xfrm>
            <a:off x="2090738" y="1500188"/>
            <a:ext cx="8001000" cy="1104900"/>
          </a:xfrm>
        </p:spPr>
        <p:txBody>
          <a:bodyPr vert="horz" wrap="square" anchor="t">
            <a:normAutofit lnSpcReduction="20000"/>
          </a:bodyPr>
          <a:p>
            <a:pPr>
              <a:buClr>
                <a:srgbClr val="00FF00"/>
              </a:buClr>
              <a:buFont typeface="Wingdings" panose="05000000000000000000" pitchFamily="2" charset="2"/>
              <a:buChar char="n"/>
            </a:pPr>
            <a:r>
              <a:rPr lang="zh-CN" altLang="en-US" sz="2800" b="1" dirty="0">
                <a:latin typeface="楷体_GB2312" pitchFamily="1" charset="-122"/>
                <a:ea typeface="楷体_GB2312" pitchFamily="1" charset="-122"/>
              </a:rPr>
              <a:t>这样我们可以从远处就能看到我们想要的。</a:t>
            </a:r>
            <a:endParaRPr lang="zh-CN" altLang="en-US" sz="2800" b="1" dirty="0">
              <a:latin typeface="楷体_GB2312" pitchFamily="1" charset="-122"/>
              <a:ea typeface="楷体_GB2312" pitchFamily="1" charset="-122"/>
            </a:endParaRPr>
          </a:p>
          <a:p>
            <a:pPr>
              <a:buClr>
                <a:srgbClr val="00FF00"/>
              </a:buClr>
              <a:buFont typeface="Wingdings" panose="05000000000000000000" pitchFamily="2" charset="2"/>
              <a:buChar char="n"/>
            </a:pPr>
            <a:r>
              <a:rPr lang="zh-CN" altLang="en-US" sz="2800" b="1" dirty="0">
                <a:latin typeface="楷体_GB2312" pitchFamily="1" charset="-122"/>
                <a:ea typeface="楷体_GB2312" pitchFamily="1" charset="-122"/>
              </a:rPr>
              <a:t>包括：</a:t>
            </a:r>
            <a:r>
              <a:rPr lang="zh-CN" altLang="en-US" sz="2800" b="1" dirty="0">
                <a:solidFill>
                  <a:schemeClr val="hlink"/>
                </a:solidFill>
                <a:latin typeface="楷体_GB2312" pitchFamily="1" charset="-122"/>
                <a:ea typeface="楷体_GB2312" pitchFamily="1" charset="-122"/>
              </a:rPr>
              <a:t>企业标志，企业色，产品形象</a:t>
            </a:r>
            <a:r>
              <a:rPr lang="en-US" altLang="zh-CN" sz="2800" b="1" dirty="0">
                <a:solidFill>
                  <a:schemeClr val="hlink"/>
                </a:solidFill>
                <a:latin typeface="楷体_GB2312" pitchFamily="1" charset="-122"/>
                <a:ea typeface="楷体_GB2312" pitchFamily="1" charset="-122"/>
              </a:rPr>
              <a:t>…</a:t>
            </a:r>
            <a:endParaRPr lang="en-US" altLang="zh-CN" sz="2800" b="1" dirty="0">
              <a:solidFill>
                <a:schemeClr val="hlink"/>
              </a:solidFill>
              <a:latin typeface="楷体_GB2312" pitchFamily="1" charset="-122"/>
              <a:ea typeface="楷体_GB2312" pitchFamily="1" charset="-122"/>
            </a:endParaRPr>
          </a:p>
          <a:p>
            <a:pPr>
              <a:buNone/>
            </a:pPr>
            <a:endParaRPr lang="zh-CN" altLang="en-US" dirty="0"/>
          </a:p>
        </p:txBody>
      </p:sp>
      <p:pic>
        <p:nvPicPr>
          <p:cNvPr id="6148" name="Picture 6" descr="iii"/>
          <p:cNvPicPr>
            <a:picLocks noChangeAspect="1"/>
          </p:cNvPicPr>
          <p:nvPr>
            <p:custDataLst>
              <p:tags r:id="rId1"/>
            </p:custDataLst>
          </p:nvPr>
        </p:nvPicPr>
        <p:blipFill>
          <a:blip r:embed="rId2"/>
          <a:stretch>
            <a:fillRect/>
          </a:stretch>
        </p:blipFill>
        <p:spPr>
          <a:xfrm>
            <a:off x="3865245" y="2262505"/>
            <a:ext cx="4467860" cy="45954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PA_组合 6151"/>
          <p:cNvGrpSpPr/>
          <p:nvPr>
            <p:custDataLst>
              <p:tags r:id="rId1"/>
            </p:custDataLst>
          </p:nvPr>
        </p:nvGrpSpPr>
        <p:grpSpPr>
          <a:xfrm>
            <a:off x="2010833" y="2642568"/>
            <a:ext cx="2599267" cy="2602187"/>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6151" name="PA_组合 6150"/>
          <p:cNvGrpSpPr/>
          <p:nvPr>
            <p:custDataLst>
              <p:tags r:id="rId2"/>
            </p:custDataLst>
          </p:nvPr>
        </p:nvGrpSpPr>
        <p:grpSpPr>
          <a:xfrm>
            <a:off x="1483786" y="2396960"/>
            <a:ext cx="1830916" cy="154776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sp>
        <p:nvSpPr>
          <p:cNvPr id="42" name="PA_任意多边形 12"/>
          <p:cNvSpPr/>
          <p:nvPr>
            <p:custDataLst>
              <p:tags r:id="rId3"/>
            </p:custDataLst>
          </p:nvPr>
        </p:nvSpPr>
        <p:spPr bwMode="auto">
          <a:xfrm flipV="1">
            <a:off x="1483786" y="3943661"/>
            <a:ext cx="1830916" cy="17224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6" name="PA_矩形 38"/>
          <p:cNvSpPr/>
          <p:nvPr>
            <p:custDataLst>
              <p:tags r:id="rId4"/>
            </p:custDataLst>
          </p:nvPr>
        </p:nvSpPr>
        <p:spPr>
          <a:xfrm>
            <a:off x="1304290" y="709930"/>
            <a:ext cx="9582785" cy="706755"/>
          </a:xfrm>
          <a:prstGeom prst="rect">
            <a:avLst/>
          </a:prstGeom>
        </p:spPr>
        <p:txBody>
          <a:bodyPr wrap="square">
            <a:spAutoFit/>
          </a:bodyPr>
          <a:lstStyle/>
          <a:p>
            <a:pPr algn="ctr" defTabSz="1219200"/>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第二节 消费者的记忆、想象与思维</a:t>
            </a:r>
            <a:endPar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endParaRPr>
          </a:p>
        </p:txBody>
      </p:sp>
      <p:grpSp>
        <p:nvGrpSpPr>
          <p:cNvPr id="38" name="PA_组合 46"/>
          <p:cNvGrpSpPr/>
          <p:nvPr>
            <p:custDataLst>
              <p:tags r:id="rId5"/>
            </p:custDataLst>
          </p:nvPr>
        </p:nvGrpSpPr>
        <p:grpSpPr>
          <a:xfrm>
            <a:off x="0" y="1649790"/>
            <a:ext cx="12192000" cy="72008"/>
            <a:chOff x="2190216" y="0"/>
            <a:chExt cx="7128792" cy="108012"/>
          </a:xfrm>
        </p:grpSpPr>
        <p:sp>
          <p:nvSpPr>
            <p:cNvPr id="39" name="矩形 38"/>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0" name="矩形 39"/>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1" name="矩形 40"/>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矩形 42"/>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4" name="矩形 43"/>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5" name="矩形 44"/>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14" name="组合 13"/>
          <p:cNvGrpSpPr/>
          <p:nvPr/>
        </p:nvGrpSpPr>
        <p:grpSpPr>
          <a:xfrm>
            <a:off x="5582285" y="2567940"/>
            <a:ext cx="5415280" cy="2973070"/>
            <a:chOff x="8791" y="4044"/>
            <a:chExt cx="8528" cy="4682"/>
          </a:xfrm>
        </p:grpSpPr>
        <p:grpSp>
          <p:nvGrpSpPr>
            <p:cNvPr id="4" name="组合 3"/>
            <p:cNvGrpSpPr/>
            <p:nvPr/>
          </p:nvGrpSpPr>
          <p:grpSpPr>
            <a:xfrm>
              <a:off x="8791" y="4044"/>
              <a:ext cx="8528" cy="1058"/>
              <a:chOff x="8791" y="4519"/>
              <a:chExt cx="8528" cy="1058"/>
            </a:xfrm>
          </p:grpSpPr>
          <p:sp>
            <p:nvSpPr>
              <p:cNvPr id="47" name="PA_矩形 24"/>
              <p:cNvSpPr>
                <a:spLocks noChangeArrowheads="1"/>
              </p:cNvSpPr>
              <p:nvPr>
                <p:custDataLst>
                  <p:tags r:id="rId6"/>
                </p:custDataLst>
              </p:nvPr>
            </p:nvSpPr>
            <p:spPr bwMode="auto">
              <a:xfrm>
                <a:off x="10335" y="4616"/>
                <a:ext cx="698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消费者的记忆</a:t>
                </a:r>
                <a:endParaRPr lang="zh-CN" altLang="en-US" sz="3200" dirty="0"/>
              </a:p>
            </p:txBody>
          </p:sp>
          <p:sp>
            <p:nvSpPr>
              <p:cNvPr id="6153" name="PA_椭圆 6152"/>
              <p:cNvSpPr/>
              <p:nvPr>
                <p:custDataLst>
                  <p:tags r:id="rId7"/>
                </p:custDataLst>
              </p:nvPr>
            </p:nvSpPr>
            <p:spPr>
              <a:xfrm>
                <a:off x="8791" y="4519"/>
                <a:ext cx="1058" cy="1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一</a:t>
                </a:r>
                <a:endParaRPr lang="zh-CN" altLang="en-US" sz="2400" dirty="0">
                  <a:solidFill>
                    <a:srgbClr val="FFFFFF"/>
                  </a:solidFill>
                  <a:latin typeface="Calibri" panose="020F0502020204030204"/>
                  <a:ea typeface="宋体" panose="02010600030101010101" pitchFamily="2" charset="-122"/>
                </a:endParaRPr>
              </a:p>
            </p:txBody>
          </p:sp>
        </p:grpSp>
        <p:grpSp>
          <p:nvGrpSpPr>
            <p:cNvPr id="5" name="组合 4"/>
            <p:cNvGrpSpPr/>
            <p:nvPr/>
          </p:nvGrpSpPr>
          <p:grpSpPr>
            <a:xfrm>
              <a:off x="8791" y="5839"/>
              <a:ext cx="8528" cy="1058"/>
              <a:chOff x="8791" y="6314"/>
              <a:chExt cx="8528" cy="1058"/>
            </a:xfrm>
          </p:grpSpPr>
          <p:sp>
            <p:nvSpPr>
              <p:cNvPr id="50" name="PA_椭圆 49"/>
              <p:cNvSpPr/>
              <p:nvPr>
                <p:custDataLst>
                  <p:tags r:id="rId8"/>
                </p:custDataLst>
              </p:nvPr>
            </p:nvSpPr>
            <p:spPr>
              <a:xfrm>
                <a:off x="8791" y="6314"/>
                <a:ext cx="1058" cy="10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02</a:t>
                </a:r>
                <a:endParaRPr lang="zh-CN" altLang="en-US" sz="2400" dirty="0">
                  <a:solidFill>
                    <a:srgbClr val="FFFFFF"/>
                  </a:solidFill>
                  <a:latin typeface="Calibri" panose="020F0502020204030204"/>
                  <a:ea typeface="宋体" panose="02010600030101010101" pitchFamily="2" charset="-122"/>
                </a:endParaRPr>
              </a:p>
            </p:txBody>
          </p:sp>
          <p:sp>
            <p:nvSpPr>
              <p:cNvPr id="46" name="PA_矩形 24"/>
              <p:cNvSpPr>
                <a:spLocks noChangeArrowheads="1"/>
              </p:cNvSpPr>
              <p:nvPr>
                <p:custDataLst>
                  <p:tags r:id="rId9"/>
                </p:custDataLst>
              </p:nvPr>
            </p:nvSpPr>
            <p:spPr bwMode="auto">
              <a:xfrm>
                <a:off x="10335" y="6426"/>
                <a:ext cx="698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消费者的想象</a:t>
                </a:r>
                <a:endParaRPr lang="zh-CN" altLang="en-US" sz="3200" dirty="0"/>
              </a:p>
            </p:txBody>
          </p:sp>
        </p:grpSp>
        <p:sp>
          <p:nvSpPr>
            <p:cNvPr id="2" name="PA_矩形 24"/>
            <p:cNvSpPr>
              <a:spLocks noChangeArrowheads="1"/>
            </p:cNvSpPr>
            <p:nvPr>
              <p:custDataLst>
                <p:tags r:id="rId10"/>
              </p:custDataLst>
            </p:nvPr>
          </p:nvSpPr>
          <p:spPr bwMode="auto">
            <a:xfrm>
              <a:off x="10335" y="7765"/>
              <a:ext cx="698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消费者的思维</a:t>
              </a:r>
              <a:endParaRPr lang="zh-CN" altLang="en-US" sz="3200" dirty="0"/>
            </a:p>
          </p:txBody>
        </p:sp>
        <p:sp>
          <p:nvSpPr>
            <p:cNvPr id="3" name="PA_椭圆 6152"/>
            <p:cNvSpPr/>
            <p:nvPr>
              <p:custDataLst>
                <p:tags r:id="rId11"/>
              </p:custDataLst>
            </p:nvPr>
          </p:nvSpPr>
          <p:spPr>
            <a:xfrm>
              <a:off x="8791" y="7668"/>
              <a:ext cx="1058" cy="1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01</a:t>
              </a:r>
              <a:endParaRPr lang="zh-CN" altLang="en-US" sz="2400" dirty="0">
                <a:solidFill>
                  <a:srgbClr val="FFFFFF"/>
                </a:solidFill>
                <a:latin typeface="Calibri" panose="020F0502020204030204"/>
                <a:ea typeface="宋体" panose="02010600030101010101" pitchFamily="2" charset="-122"/>
              </a:endParaRPr>
            </a:p>
          </p:txBody>
        </p:sp>
        <p:grpSp>
          <p:nvGrpSpPr>
            <p:cNvPr id="7" name="组合 6"/>
            <p:cNvGrpSpPr/>
            <p:nvPr/>
          </p:nvGrpSpPr>
          <p:grpSpPr>
            <a:xfrm>
              <a:off x="8791" y="5856"/>
              <a:ext cx="8529" cy="1059"/>
              <a:chOff x="8791" y="6314"/>
              <a:chExt cx="8529" cy="1059"/>
            </a:xfrm>
          </p:grpSpPr>
          <p:sp>
            <p:nvSpPr>
              <p:cNvPr id="8" name="PA_椭圆 49"/>
              <p:cNvSpPr/>
              <p:nvPr>
                <p:custDataLst>
                  <p:tags r:id="rId12"/>
                </p:custDataLst>
              </p:nvPr>
            </p:nvSpPr>
            <p:spPr>
              <a:xfrm>
                <a:off x="8791" y="6314"/>
                <a:ext cx="1058" cy="10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二</a:t>
                </a:r>
                <a:endParaRPr lang="zh-CN" altLang="en-US" sz="2400" dirty="0">
                  <a:solidFill>
                    <a:srgbClr val="FFFFFF"/>
                  </a:solidFill>
                  <a:latin typeface="Calibri" panose="020F0502020204030204"/>
                  <a:ea typeface="宋体" panose="02010600030101010101" pitchFamily="2" charset="-122"/>
                </a:endParaRPr>
              </a:p>
            </p:txBody>
          </p:sp>
          <p:sp>
            <p:nvSpPr>
              <p:cNvPr id="9" name="PA_矩形 24"/>
              <p:cNvSpPr>
                <a:spLocks noChangeArrowheads="1"/>
              </p:cNvSpPr>
              <p:nvPr>
                <p:custDataLst>
                  <p:tags r:id="rId13"/>
                </p:custDataLst>
              </p:nvPr>
            </p:nvSpPr>
            <p:spPr bwMode="auto">
              <a:xfrm>
                <a:off x="10335" y="6426"/>
                <a:ext cx="698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endParaRPr lang="zh-CN" altLang="en-US" sz="3200" dirty="0"/>
              </a:p>
            </p:txBody>
          </p:sp>
        </p:grpSp>
        <p:sp>
          <p:nvSpPr>
            <p:cNvPr id="11" name="PA_椭圆 6152"/>
            <p:cNvSpPr/>
            <p:nvPr>
              <p:custDataLst>
                <p:tags r:id="rId14"/>
              </p:custDataLst>
            </p:nvPr>
          </p:nvSpPr>
          <p:spPr>
            <a:xfrm>
              <a:off x="8791" y="7668"/>
              <a:ext cx="1058" cy="1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01</a:t>
              </a:r>
              <a:endParaRPr lang="zh-CN" altLang="en-US" sz="2400" dirty="0">
                <a:solidFill>
                  <a:srgbClr val="FFFFFF"/>
                </a:solidFill>
                <a:latin typeface="Calibri" panose="020F0502020204030204"/>
                <a:ea typeface="宋体" panose="02010600030101010101" pitchFamily="2" charset="-122"/>
              </a:endParaRPr>
            </a:p>
          </p:txBody>
        </p:sp>
        <p:grpSp>
          <p:nvGrpSpPr>
            <p:cNvPr id="13" name="组合 12"/>
            <p:cNvGrpSpPr/>
            <p:nvPr/>
          </p:nvGrpSpPr>
          <p:grpSpPr>
            <a:xfrm>
              <a:off x="8791" y="7668"/>
              <a:ext cx="8529" cy="1059"/>
              <a:chOff x="8791" y="8143"/>
              <a:chExt cx="8529" cy="1059"/>
            </a:xfrm>
          </p:grpSpPr>
          <p:sp>
            <p:nvSpPr>
              <p:cNvPr id="10" name="PA_矩形 24"/>
              <p:cNvSpPr>
                <a:spLocks noChangeArrowheads="1"/>
              </p:cNvSpPr>
              <p:nvPr>
                <p:custDataLst>
                  <p:tags r:id="rId15"/>
                </p:custDataLst>
              </p:nvPr>
            </p:nvSpPr>
            <p:spPr bwMode="auto">
              <a:xfrm>
                <a:off x="10335" y="8240"/>
                <a:ext cx="6985"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a:t>
                </a:r>
                <a:endParaRPr lang="zh-CN" altLang="en-US" sz="3200" dirty="0"/>
              </a:p>
            </p:txBody>
          </p:sp>
          <p:sp>
            <p:nvSpPr>
              <p:cNvPr id="12" name="PA_椭圆 6152"/>
              <p:cNvSpPr/>
              <p:nvPr>
                <p:custDataLst>
                  <p:tags r:id="rId16"/>
                </p:custDataLst>
              </p:nvPr>
            </p:nvSpPr>
            <p:spPr>
              <a:xfrm>
                <a:off x="8791" y="8143"/>
                <a:ext cx="1058" cy="1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三</a:t>
                </a:r>
                <a:endParaRPr lang="zh-CN" altLang="en-US" sz="2400" dirty="0">
                  <a:solidFill>
                    <a:srgbClr val="FFFFFF"/>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to="" calcmode="lin" valueType="num">
                                      <p:cBhvr>
                                        <p:cTn id="7" dur="700" fill="hold">
                                          <p:stCondLst>
                                            <p:cond delay="0"/>
                                          </p:stCondLst>
                                        </p:cTn>
                                        <p:tgtEl>
                                          <p:spTgt spid="615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615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615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615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6151"/>
                                        </p:tgtEl>
                                        <p:attrNameLst>
                                          <p:attrName>style.visibility</p:attrName>
                                        </p:attrNameLst>
                                      </p:cBhvr>
                                      <p:to>
                                        <p:strVal val="visible"/>
                                      </p:to>
                                    </p:set>
                                    <p:anim to="" calcmode="lin" valueType="num">
                                      <p:cBhvr>
                                        <p:cTn id="13" dur="700" fill="hold">
                                          <p:stCondLst>
                                            <p:cond delay="0"/>
                                          </p:stCondLst>
                                        </p:cTn>
                                        <p:tgtEl>
                                          <p:spTgt spid="6151"/>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6151"/>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6151"/>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6151"/>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2"/>
                                        </p:tgtEl>
                                        <p:attrNameLst>
                                          <p:attrName>style.visibility</p:attrName>
                                        </p:attrNameLst>
                                      </p:cBhvr>
                                      <p:to>
                                        <p:strVal val="visible"/>
                                      </p:to>
                                    </p:set>
                                    <p:anim to="" calcmode="lin" valueType="num">
                                      <p:cBhvr>
                                        <p:cTn id="19" dur="700" fill="hold">
                                          <p:stCondLst>
                                            <p:cond delay="0"/>
                                          </p:stCondLst>
                                        </p:cTn>
                                        <p:tgtEl>
                                          <p:spTgt spid="42"/>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42"/>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42"/>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42"/>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iterate type="lt">
                                    <p:tmPct val="10000"/>
                                  </p:iterate>
                                  <p:childTnLst>
                                    <p:set>
                                      <p:cBhvr>
                                        <p:cTn id="24" dur="1" fill="hold">
                                          <p:stCondLst>
                                            <p:cond delay="0"/>
                                          </p:stCondLst>
                                        </p:cTn>
                                        <p:tgtEl>
                                          <p:spTgt spid="36"/>
                                        </p:tgtEl>
                                        <p:attrNameLst>
                                          <p:attrName>style.visibility</p:attrName>
                                        </p:attrNameLst>
                                      </p:cBhvr>
                                      <p:to>
                                        <p:strVal val="visible"/>
                                      </p:to>
                                    </p:set>
                                    <p:anim to="" calcmode="lin" valueType="num">
                                      <p:cBhvr>
                                        <p:cTn id="25"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29" presetID="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to="" calcmode="lin" valueType="num">
                                      <p:cBhvr>
                                        <p:cTn id="31" dur="700" fill="hold">
                                          <p:stCondLst>
                                            <p:cond delay="0"/>
                                          </p:stCondLst>
                                        </p:cTn>
                                        <p:tgtEl>
                                          <p:spTgt spid="38"/>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38"/>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38"/>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38"/>
                                        </p:tgtEl>
                                        <p:attrNameLst>
                                          <p:attrName>ppt_w</p:attrName>
                                        </p:attrNameLst>
                                      </p:cBhvr>
                                      <p:tavLst>
                                        <p:tav tm="0" fmla="#ppt_w-(-#ppt_w)*((1.5-1.5*$)^2-(1.5-1.5*$)^3)">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 name="图片 102"/>
          <p:cNvPicPr/>
          <p:nvPr/>
        </p:nvPicPr>
        <p:blipFill>
          <a:blip r:embed="rId1"/>
          <a:stretch>
            <a:fillRect/>
          </a:stretch>
        </p:blipFill>
        <p:spPr>
          <a:xfrm>
            <a:off x="576424" y="504409"/>
            <a:ext cx="941382" cy="620592"/>
          </a:xfrm>
          <a:prstGeom prst="rect">
            <a:avLst/>
          </a:prstGeom>
          <a:noFill/>
          <a:ln w="9525">
            <a:noFill/>
          </a:ln>
        </p:spPr>
      </p:pic>
      <p:pic>
        <p:nvPicPr>
          <p:cNvPr id="104" name="图片 103"/>
          <p:cNvPicPr/>
          <p:nvPr/>
        </p:nvPicPr>
        <p:blipFill>
          <a:blip r:embed="rId1"/>
          <a:stretch>
            <a:fillRect/>
          </a:stretch>
        </p:blipFill>
        <p:spPr>
          <a:xfrm>
            <a:off x="1979295" y="694055"/>
            <a:ext cx="3963670" cy="2781300"/>
          </a:xfrm>
          <a:prstGeom prst="rect">
            <a:avLst/>
          </a:prstGeom>
          <a:noFill/>
          <a:ln w="9525">
            <a:noFill/>
          </a:ln>
        </p:spPr>
      </p:pic>
      <p:pic>
        <p:nvPicPr>
          <p:cNvPr id="105" name="图片 104"/>
          <p:cNvPicPr/>
          <p:nvPr/>
        </p:nvPicPr>
        <p:blipFill>
          <a:blip r:embed="rId1"/>
          <a:stretch>
            <a:fillRect/>
          </a:stretch>
        </p:blipFill>
        <p:spPr>
          <a:xfrm>
            <a:off x="6404610" y="2276475"/>
            <a:ext cx="5923915" cy="46469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additive="base">
                                        <p:cTn id="13" dur="500" fill="hold"/>
                                        <p:tgtEl>
                                          <p:spTgt spid="105"/>
                                        </p:tgtEl>
                                        <p:attrNameLst>
                                          <p:attrName>ppt_x</p:attrName>
                                        </p:attrNameLst>
                                      </p:cBhvr>
                                      <p:tavLst>
                                        <p:tav tm="0">
                                          <p:val>
                                            <p:strVal val="#ppt_x"/>
                                          </p:val>
                                        </p:tav>
                                        <p:tav tm="100000">
                                          <p:val>
                                            <p:strVal val="#ppt_x"/>
                                          </p:val>
                                        </p:tav>
                                      </p:tavLst>
                                    </p:anim>
                                    <p:anim calcmode="lin" valueType="num">
                                      <p:cBhvr additive="base">
                                        <p:cTn id="1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7054239"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dirty="0">
                <a:latin typeface="微软雅黑" panose="020B0503020204020204" pitchFamily="34" charset="-122"/>
                <a:ea typeface="微软雅黑" panose="020B0503020204020204" pitchFamily="34" charset="-122"/>
              </a:rPr>
              <a:t>一、</a:t>
            </a:r>
            <a:r>
              <a:rPr lang="zh-CN" altLang="en-US" sz="4000" b="1" dirty="0"/>
              <a:t>消费者的记忆</a:t>
            </a:r>
            <a:endParaRPr lang="zh-CN" altLang="en-US" sz="40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6" name="PA_矩形 5"/>
          <p:cNvSpPr/>
          <p:nvPr>
            <p:custDataLst>
              <p:tags r:id="rId3"/>
            </p:custDataLst>
          </p:nvPr>
        </p:nvSpPr>
        <p:spPr>
          <a:xfrm>
            <a:off x="227330" y="1343025"/>
            <a:ext cx="916940" cy="828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4"/>
            </p:custDataLst>
          </p:nvPr>
        </p:nvSpPr>
        <p:spPr>
          <a:xfrm>
            <a:off x="1144270" y="1343025"/>
            <a:ext cx="10713720" cy="8286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5"/>
            </p:custDataLst>
          </p:nvPr>
        </p:nvSpPr>
        <p:spPr bwMode="auto">
          <a:xfrm>
            <a:off x="1336675" y="1433830"/>
            <a:ext cx="1062037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记忆是过去的经验在人脑中的反映。具体来说，记忆是人脑对感知过的事物、思考过的问题、体验过的情绪或做过的动作的反映。</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2" name="PA_任意多边形 10"/>
          <p:cNvSpPr>
            <a:spLocks noEditPoints="1"/>
          </p:cNvSpPr>
          <p:nvPr>
            <p:custDataLst>
              <p:tags r:id="rId6"/>
            </p:custDataLst>
          </p:nvPr>
        </p:nvSpPr>
        <p:spPr bwMode="auto">
          <a:xfrm>
            <a:off x="567809" y="164407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8" name="组合 7"/>
          <p:cNvGrpSpPr/>
          <p:nvPr/>
        </p:nvGrpSpPr>
        <p:grpSpPr>
          <a:xfrm>
            <a:off x="804545" y="3031490"/>
            <a:ext cx="5146675" cy="701040"/>
            <a:chOff x="719" y="4935"/>
            <a:chExt cx="8105" cy="1104"/>
          </a:xfrm>
        </p:grpSpPr>
        <p:sp>
          <p:nvSpPr>
            <p:cNvPr id="27663" name="PA_椭圆 15"/>
            <p:cNvSpPr>
              <a:spLocks noChangeArrowheads="1"/>
            </p:cNvSpPr>
            <p:nvPr>
              <p:custDataLst>
                <p:tags r:id="rId7"/>
              </p:custDataLst>
            </p:nvPr>
          </p:nvSpPr>
          <p:spPr bwMode="auto">
            <a:xfrm>
              <a:off x="719" y="5068"/>
              <a:ext cx="680" cy="680"/>
            </a:xfrm>
            <a:prstGeom prst="ellipse">
              <a:avLst/>
            </a:pr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91" name="PA_矩形 43"/>
            <p:cNvSpPr>
              <a:spLocks noChangeArrowheads="1"/>
            </p:cNvSpPr>
            <p:nvPr>
              <p:custDataLst>
                <p:tags r:id="rId8"/>
              </p:custDataLst>
            </p:nvPr>
          </p:nvSpPr>
          <p:spPr bwMode="auto">
            <a:xfrm>
              <a:off x="1802" y="4935"/>
              <a:ext cx="702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chemeClr val="tx1"/>
                  </a:solidFill>
                  <a:latin typeface="Calibri" panose="020F0502020204030204"/>
                  <a:ea typeface="宋体" panose="02010600030101010101" pitchFamily="2" charset="-122"/>
                </a:rPr>
                <a:t>形象记忆</a:t>
              </a:r>
              <a:endParaRPr lang="zh-CN" altLang="en-US" sz="2000" b="1">
                <a:solidFill>
                  <a:schemeClr val="tx1"/>
                </a:solidFill>
                <a:latin typeface="Calibri" panose="020F0502020204030204"/>
                <a:ea typeface="宋体" panose="02010600030101010101" pitchFamily="2" charset="-122"/>
              </a:endParaRPr>
            </a:p>
            <a:p>
              <a:pPr defTabSz="1219200">
                <a:lnSpc>
                  <a:spcPct val="120000"/>
                </a:lnSpc>
              </a:pPr>
              <a:r>
                <a:rPr>
                  <a:solidFill>
                    <a:srgbClr val="FFFFFF">
                      <a:lumMod val="50000"/>
                    </a:srgbClr>
                  </a:solidFill>
                  <a:latin typeface="Calibri" panose="020F0502020204030204"/>
                  <a:ea typeface="宋体" panose="02010600030101010101" pitchFamily="2" charset="-122"/>
                </a:rPr>
                <a:t>以感知过的事物形象为内容的记忆</a:t>
              </a:r>
              <a:endParaRPr>
                <a:solidFill>
                  <a:srgbClr val="FFFFFF">
                    <a:lumMod val="50000"/>
                  </a:srgbClr>
                </a:solidFill>
                <a:latin typeface="Calibri" panose="020F0502020204030204"/>
                <a:ea typeface="宋体" panose="02010600030101010101" pitchFamily="2" charset="-122"/>
              </a:endParaRPr>
            </a:p>
          </p:txBody>
        </p:sp>
      </p:grpSp>
      <p:grpSp>
        <p:nvGrpSpPr>
          <p:cNvPr id="5" name="组合 4"/>
          <p:cNvGrpSpPr/>
          <p:nvPr/>
        </p:nvGrpSpPr>
        <p:grpSpPr>
          <a:xfrm>
            <a:off x="2639060" y="3970655"/>
            <a:ext cx="4970145" cy="701040"/>
            <a:chOff x="719" y="6442"/>
            <a:chExt cx="7827" cy="1104"/>
          </a:xfrm>
        </p:grpSpPr>
        <p:sp>
          <p:nvSpPr>
            <p:cNvPr id="27664" name="PA_椭圆 16"/>
            <p:cNvSpPr>
              <a:spLocks noChangeArrowheads="1"/>
            </p:cNvSpPr>
            <p:nvPr>
              <p:custDataLst>
                <p:tags r:id="rId9"/>
              </p:custDataLst>
            </p:nvPr>
          </p:nvSpPr>
          <p:spPr bwMode="auto">
            <a:xfrm>
              <a:off x="719" y="6582"/>
              <a:ext cx="680" cy="680"/>
            </a:xfrm>
            <a:prstGeom prst="ellipse">
              <a:avLst/>
            </a:prstGeom>
            <a:solidFill>
              <a:schemeClr val="accent3"/>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92" name="PA_矩形 44"/>
            <p:cNvSpPr>
              <a:spLocks noChangeArrowheads="1"/>
            </p:cNvSpPr>
            <p:nvPr>
              <p:custDataLst>
                <p:tags r:id="rId10"/>
              </p:custDataLst>
            </p:nvPr>
          </p:nvSpPr>
          <p:spPr bwMode="auto">
            <a:xfrm>
              <a:off x="1802" y="6442"/>
              <a:ext cx="674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chemeClr val="tx1"/>
                  </a:solidFill>
                  <a:latin typeface="Calibri" panose="020F0502020204030204"/>
                  <a:ea typeface="宋体" panose="02010600030101010101" pitchFamily="2" charset="-122"/>
                </a:rPr>
                <a:t>逻辑记忆</a:t>
              </a:r>
              <a:endParaRPr lang="zh-CN" altLang="en-US" sz="2000" b="1">
                <a:solidFill>
                  <a:schemeClr val="tx1"/>
                </a:solidFill>
                <a:latin typeface="Calibri" panose="020F0502020204030204"/>
                <a:ea typeface="宋体" panose="02010600030101010101" pitchFamily="2" charset="-122"/>
              </a:endParaRPr>
            </a:p>
            <a:p>
              <a:pPr defTabSz="1219200">
                <a:lnSpc>
                  <a:spcPct val="120000"/>
                </a:lnSpc>
              </a:pPr>
              <a:r>
                <a:rPr>
                  <a:solidFill>
                    <a:srgbClr val="FFFFFF">
                      <a:lumMod val="50000"/>
                    </a:srgbClr>
                  </a:solidFill>
                  <a:latin typeface="Calibri" panose="020F0502020204030204"/>
                  <a:ea typeface="宋体" panose="02010600030101010101" pitchFamily="2" charset="-122"/>
                </a:rPr>
                <a:t>以概念、判断、定理、规律为内容的记忆</a:t>
              </a:r>
              <a:endParaRPr>
                <a:solidFill>
                  <a:srgbClr val="FFFFFF">
                    <a:lumMod val="50000"/>
                  </a:srgbClr>
                </a:solidFill>
                <a:latin typeface="Calibri" panose="020F0502020204030204"/>
                <a:ea typeface="宋体" panose="02010600030101010101" pitchFamily="2" charset="-122"/>
              </a:endParaRPr>
            </a:p>
          </p:txBody>
        </p:sp>
      </p:grpSp>
      <p:grpSp>
        <p:nvGrpSpPr>
          <p:cNvPr id="9" name="组合 8"/>
          <p:cNvGrpSpPr/>
          <p:nvPr/>
        </p:nvGrpSpPr>
        <p:grpSpPr>
          <a:xfrm>
            <a:off x="4710430" y="4909820"/>
            <a:ext cx="5213985" cy="701040"/>
            <a:chOff x="8917" y="5301"/>
            <a:chExt cx="8211" cy="1104"/>
          </a:xfrm>
        </p:grpSpPr>
        <p:sp>
          <p:nvSpPr>
            <p:cNvPr id="27665" name="PA_椭圆 17"/>
            <p:cNvSpPr>
              <a:spLocks noChangeArrowheads="1"/>
            </p:cNvSpPr>
            <p:nvPr>
              <p:custDataLst>
                <p:tags r:id="rId11"/>
              </p:custDataLst>
            </p:nvPr>
          </p:nvSpPr>
          <p:spPr bwMode="auto">
            <a:xfrm>
              <a:off x="8917" y="5428"/>
              <a:ext cx="680" cy="674"/>
            </a:xfrm>
            <a:prstGeom prst="ellipse">
              <a:avLst/>
            </a:prstGeom>
            <a:solidFill>
              <a:schemeClr val="accent4"/>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93" name="PA_矩形 45"/>
            <p:cNvSpPr>
              <a:spLocks noChangeArrowheads="1"/>
            </p:cNvSpPr>
            <p:nvPr>
              <p:custDataLst>
                <p:tags r:id="rId12"/>
              </p:custDataLst>
            </p:nvPr>
          </p:nvSpPr>
          <p:spPr bwMode="auto">
            <a:xfrm>
              <a:off x="10000" y="5301"/>
              <a:ext cx="712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chemeClr val="tx1"/>
                  </a:solidFill>
                  <a:latin typeface="Calibri" panose="020F0502020204030204"/>
                  <a:ea typeface="宋体" panose="02010600030101010101" pitchFamily="2" charset="-122"/>
                </a:rPr>
                <a:t>情绪记忆</a:t>
              </a:r>
              <a:endParaRPr lang="zh-CN" altLang="en-US" sz="2000" b="1">
                <a:solidFill>
                  <a:schemeClr val="tx1"/>
                </a:solidFill>
                <a:latin typeface="Calibri" panose="020F0502020204030204"/>
                <a:ea typeface="宋体" panose="02010600030101010101" pitchFamily="2" charset="-122"/>
              </a:endParaRPr>
            </a:p>
            <a:p>
              <a:pPr defTabSz="1219200">
                <a:lnSpc>
                  <a:spcPct val="120000"/>
                </a:lnSpc>
              </a:pPr>
              <a:r>
                <a:rPr>
                  <a:solidFill>
                    <a:srgbClr val="FFFFFF">
                      <a:lumMod val="50000"/>
                    </a:srgbClr>
                  </a:solidFill>
                  <a:latin typeface="Calibri" panose="020F0502020204030204"/>
                  <a:ea typeface="宋体" panose="02010600030101010101" pitchFamily="2" charset="-122"/>
                </a:rPr>
                <a:t>以过去体验的某种情绪或情感为内容的记忆</a:t>
              </a:r>
              <a:endParaRPr>
                <a:solidFill>
                  <a:srgbClr val="FFFFFF">
                    <a:lumMod val="50000"/>
                  </a:srgbClr>
                </a:solidFill>
                <a:latin typeface="Calibri" panose="020F0502020204030204"/>
                <a:ea typeface="宋体" panose="02010600030101010101" pitchFamily="2" charset="-122"/>
              </a:endParaRPr>
            </a:p>
          </p:txBody>
        </p:sp>
      </p:grpSp>
      <p:grpSp>
        <p:nvGrpSpPr>
          <p:cNvPr id="13" name="组合 12"/>
          <p:cNvGrpSpPr/>
          <p:nvPr/>
        </p:nvGrpSpPr>
        <p:grpSpPr>
          <a:xfrm>
            <a:off x="7609205" y="5848985"/>
            <a:ext cx="4048760" cy="701040"/>
            <a:chOff x="8917" y="6925"/>
            <a:chExt cx="6376" cy="1104"/>
          </a:xfrm>
        </p:grpSpPr>
        <p:sp>
          <p:nvSpPr>
            <p:cNvPr id="27666" name="PA_椭圆 18"/>
            <p:cNvSpPr>
              <a:spLocks noChangeArrowheads="1"/>
            </p:cNvSpPr>
            <p:nvPr>
              <p:custDataLst>
                <p:tags r:id="rId13"/>
              </p:custDataLst>
            </p:nvPr>
          </p:nvSpPr>
          <p:spPr bwMode="auto">
            <a:xfrm>
              <a:off x="8917" y="6925"/>
              <a:ext cx="680" cy="680"/>
            </a:xfrm>
            <a:prstGeom prst="ellipse">
              <a:avLst/>
            </a:prstGeom>
            <a:solidFill>
              <a:schemeClr val="accent5"/>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94" name="PA_矩形 46"/>
            <p:cNvSpPr>
              <a:spLocks noChangeArrowheads="1"/>
            </p:cNvSpPr>
            <p:nvPr>
              <p:custDataLst>
                <p:tags r:id="rId14"/>
              </p:custDataLst>
            </p:nvPr>
          </p:nvSpPr>
          <p:spPr bwMode="auto">
            <a:xfrm>
              <a:off x="10000" y="6925"/>
              <a:ext cx="529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chemeClr val="tx1"/>
                  </a:solidFill>
                  <a:latin typeface="Calibri" panose="020F0502020204030204"/>
                  <a:ea typeface="宋体" panose="02010600030101010101" pitchFamily="2" charset="-122"/>
                </a:rPr>
                <a:t>运动记忆</a:t>
              </a:r>
              <a:endParaRPr lang="zh-CN" altLang="en-US" sz="2000" b="1">
                <a:solidFill>
                  <a:schemeClr val="tx1"/>
                </a:solidFill>
                <a:latin typeface="Calibri" panose="020F0502020204030204"/>
                <a:ea typeface="宋体" panose="02010600030101010101" pitchFamily="2" charset="-122"/>
              </a:endParaRPr>
            </a:p>
            <a:p>
              <a:pPr defTabSz="1219200">
                <a:lnSpc>
                  <a:spcPct val="120000"/>
                </a:lnSpc>
              </a:pPr>
              <a:r>
                <a:rPr>
                  <a:solidFill>
                    <a:srgbClr val="FFFFFF">
                      <a:lumMod val="50000"/>
                    </a:srgbClr>
                  </a:solidFill>
                  <a:latin typeface="Calibri" panose="020F0502020204030204"/>
                  <a:ea typeface="宋体" panose="02010600030101010101" pitchFamily="2" charset="-122"/>
                </a:rPr>
                <a:t>对做过的动作或运动内容的记忆</a:t>
              </a:r>
              <a:endParaRPr>
                <a:solidFill>
                  <a:srgbClr val="FFFFFF">
                    <a:lumMod val="50000"/>
                  </a:srgbClr>
                </a:solidFill>
                <a:latin typeface="Calibri" panose="020F0502020204030204"/>
                <a:ea typeface="宋体" panose="02010600030101010101" pitchFamily="2" charset="-122"/>
              </a:endParaRPr>
            </a:p>
          </p:txBody>
        </p:sp>
      </p:grpSp>
      <p:sp>
        <p:nvSpPr>
          <p:cNvPr id="4" name="PA_矩形 39"/>
          <p:cNvSpPr>
            <a:spLocks noChangeArrowheads="1"/>
          </p:cNvSpPr>
          <p:nvPr>
            <p:custDataLst>
              <p:tags r:id="rId15"/>
            </p:custDataLst>
          </p:nvPr>
        </p:nvSpPr>
        <p:spPr bwMode="auto">
          <a:xfrm>
            <a:off x="804430" y="2294149"/>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（一）</a:t>
            </a:r>
            <a:r>
              <a:rPr lang="zh-CN" altLang="en-US" sz="4000" dirty="0"/>
              <a:t>记忆的类型</a:t>
            </a:r>
            <a:endParaRPr lang="zh-CN" altLang="en-US" sz="40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矩形 5"/>
          <p:cNvSpPr/>
          <p:nvPr>
            <p:custDataLst>
              <p:tags r:id="rId1"/>
            </p:custDataLst>
          </p:nvPr>
        </p:nvSpPr>
        <p:spPr>
          <a:xfrm>
            <a:off x="227330" y="1343025"/>
            <a:ext cx="916940" cy="828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2"/>
            </p:custDataLst>
          </p:nvPr>
        </p:nvSpPr>
        <p:spPr>
          <a:xfrm>
            <a:off x="1144270" y="1343025"/>
            <a:ext cx="10713720" cy="8286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3"/>
            </p:custDataLst>
          </p:nvPr>
        </p:nvSpPr>
        <p:spPr bwMode="auto">
          <a:xfrm>
            <a:off x="1336675" y="1433830"/>
            <a:ext cx="1062037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遗忘是和记忆相反的心理过程，是指对识记过的事物不能再认或回忆，或者表现为错误的再认或回忆。</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2" name="PA_任意多边形 10"/>
          <p:cNvSpPr>
            <a:spLocks noEditPoints="1"/>
          </p:cNvSpPr>
          <p:nvPr>
            <p:custDataLst>
              <p:tags r:id="rId4"/>
            </p:custDataLst>
          </p:nvPr>
        </p:nvSpPr>
        <p:spPr bwMode="auto">
          <a:xfrm>
            <a:off x="567809" y="164407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 name="PA_矩形 43"/>
          <p:cNvSpPr>
            <a:spLocks noChangeArrowheads="1"/>
          </p:cNvSpPr>
          <p:nvPr>
            <p:custDataLst>
              <p:tags r:id="rId5"/>
            </p:custDataLst>
          </p:nvPr>
        </p:nvSpPr>
        <p:spPr bwMode="auto">
          <a:xfrm>
            <a:off x="405765" y="2386330"/>
            <a:ext cx="538035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1219200">
              <a:lnSpc>
                <a:spcPct val="100000"/>
              </a:lnSpc>
              <a:buClrTx/>
              <a:buSzTx/>
              <a:buFontTx/>
            </a:pPr>
            <a:r>
              <a:rPr lang="zh-CN" altLang="en-US" sz="4000" b="1" dirty="0"/>
              <a:t>（二）遗忘及其规律</a:t>
            </a:r>
            <a:endParaRPr lang="zh-CN" altLang="en-US" sz="4000" b="1" dirty="0"/>
          </a:p>
        </p:txBody>
      </p:sp>
      <p:pic>
        <p:nvPicPr>
          <p:cNvPr id="388" name="图片 388" descr="2-11"/>
          <p:cNvPicPr>
            <a:picLocks noChangeAspect="1" noChangeArrowheads="1"/>
          </p:cNvPicPr>
          <p:nvPr/>
        </p:nvPicPr>
        <p:blipFill>
          <a:blip r:embed="rId6"/>
          <a:srcRect/>
          <a:stretch>
            <a:fillRect/>
          </a:stretch>
        </p:blipFill>
        <p:spPr>
          <a:xfrm>
            <a:off x="1238250" y="3205480"/>
            <a:ext cx="4413250" cy="3028950"/>
          </a:xfrm>
          <a:prstGeom prst="rect">
            <a:avLst/>
          </a:prstGeom>
          <a:noFill/>
          <a:ln w="9525">
            <a:noFill/>
            <a:miter lim="800000"/>
            <a:headEnd/>
            <a:tailEnd/>
          </a:ln>
        </p:spPr>
      </p:pic>
      <p:grpSp>
        <p:nvGrpSpPr>
          <p:cNvPr id="4" name="组合 3"/>
          <p:cNvGrpSpPr/>
          <p:nvPr/>
        </p:nvGrpSpPr>
        <p:grpSpPr>
          <a:xfrm>
            <a:off x="6309995" y="3197860"/>
            <a:ext cx="3816985" cy="621665"/>
            <a:chOff x="12189" y="3132"/>
            <a:chExt cx="6011" cy="979"/>
          </a:xfrm>
        </p:grpSpPr>
        <p:sp>
          <p:nvSpPr>
            <p:cNvPr id="42" name="PA_矩形 5"/>
            <p:cNvSpPr/>
            <p:nvPr>
              <p:custDataLst>
                <p:tags r:id="rId7"/>
              </p:custDataLst>
            </p:nvPr>
          </p:nvSpPr>
          <p:spPr>
            <a:xfrm>
              <a:off x="12189" y="3132"/>
              <a:ext cx="6011" cy="97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PA_矩形 24"/>
            <p:cNvSpPr>
              <a:spLocks noChangeArrowheads="1"/>
            </p:cNvSpPr>
            <p:nvPr>
              <p:custDataLst>
                <p:tags r:id="rId8"/>
              </p:custDataLst>
            </p:nvPr>
          </p:nvSpPr>
          <p:spPr bwMode="auto">
            <a:xfrm>
              <a:off x="12491" y="3342"/>
              <a:ext cx="540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algn="ctr" defTabSz="1219200" fontAlgn="auto">
                <a:lnSpc>
                  <a:spcPct val="120000"/>
                </a:lnSpc>
                <a:spcBef>
                  <a:spcPts val="600"/>
                </a:spcBef>
              </a:pPr>
              <a:r>
                <a:rPr lang="en-US" altLang="zh-CN" sz="2000">
                  <a:solidFill>
                    <a:schemeClr val="tx1"/>
                  </a:solidFill>
                  <a:latin typeface="宋体" panose="02010600030101010101" pitchFamily="2" charset="-122"/>
                  <a:ea typeface="宋体" panose="02010600030101010101" pitchFamily="2" charset="-122"/>
                </a:rPr>
                <a:t>独特、不寻常</a:t>
              </a:r>
              <a:endParaRPr lang="en-US" altLang="zh-CN" sz="2000">
                <a:solidFill>
                  <a:schemeClr val="tx1"/>
                </a:solidFill>
                <a:latin typeface="宋体" panose="02010600030101010101" pitchFamily="2" charset="-122"/>
                <a:ea typeface="宋体" panose="02010600030101010101" pitchFamily="2" charset="-122"/>
              </a:endParaRPr>
            </a:p>
          </p:txBody>
        </p:sp>
      </p:grpSp>
      <p:grpSp>
        <p:nvGrpSpPr>
          <p:cNvPr id="10" name="组合 9"/>
          <p:cNvGrpSpPr/>
          <p:nvPr/>
        </p:nvGrpSpPr>
        <p:grpSpPr>
          <a:xfrm>
            <a:off x="6309995" y="4401820"/>
            <a:ext cx="3816985" cy="621665"/>
            <a:chOff x="12189" y="3132"/>
            <a:chExt cx="6011" cy="979"/>
          </a:xfrm>
        </p:grpSpPr>
        <p:sp>
          <p:nvSpPr>
            <p:cNvPr id="11" name="PA_矩形 5"/>
            <p:cNvSpPr/>
            <p:nvPr>
              <p:custDataLst>
                <p:tags r:id="rId9"/>
              </p:custDataLst>
            </p:nvPr>
          </p:nvSpPr>
          <p:spPr>
            <a:xfrm>
              <a:off x="12189" y="3132"/>
              <a:ext cx="6011" cy="97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4" name="PA_矩形 24"/>
            <p:cNvSpPr>
              <a:spLocks noChangeArrowheads="1"/>
            </p:cNvSpPr>
            <p:nvPr>
              <p:custDataLst>
                <p:tags r:id="rId10"/>
              </p:custDataLst>
            </p:nvPr>
          </p:nvSpPr>
          <p:spPr bwMode="auto">
            <a:xfrm>
              <a:off x="12491" y="3342"/>
              <a:ext cx="540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algn="ctr" defTabSz="1219200" fontAlgn="auto">
                <a:lnSpc>
                  <a:spcPct val="120000"/>
                </a:lnSpc>
                <a:spcBef>
                  <a:spcPts val="600"/>
                </a:spcBef>
              </a:pPr>
              <a:r>
                <a:rPr lang="en-US" altLang="zh-CN" sz="2000" b="1">
                  <a:solidFill>
                    <a:srgbClr val="FFFFFF">
                      <a:lumMod val="50000"/>
                    </a:srgbClr>
                  </a:solidFill>
                  <a:latin typeface="宋体" panose="02010600030101010101" pitchFamily="2" charset="-122"/>
                  <a:ea typeface="宋体" panose="02010600030101010101" pitchFamily="2" charset="-122"/>
                </a:rPr>
                <a:t>信息的顺序</a:t>
              </a:r>
              <a:endParaRPr lang="en-US" altLang="zh-CN" sz="2000" b="1">
                <a:solidFill>
                  <a:srgbClr val="FFFFFF">
                    <a:lumMod val="50000"/>
                  </a:srgbClr>
                </a:solidFill>
                <a:latin typeface="宋体" panose="02010600030101010101" pitchFamily="2" charset="-122"/>
                <a:ea typeface="宋体" panose="02010600030101010101" pitchFamily="2" charset="-122"/>
              </a:endParaRPr>
            </a:p>
          </p:txBody>
        </p:sp>
      </p:grpSp>
      <p:grpSp>
        <p:nvGrpSpPr>
          <p:cNvPr id="21" name="组合 20"/>
          <p:cNvGrpSpPr/>
          <p:nvPr/>
        </p:nvGrpSpPr>
        <p:grpSpPr>
          <a:xfrm>
            <a:off x="6309995" y="5605780"/>
            <a:ext cx="3816985" cy="621665"/>
            <a:chOff x="12189" y="3132"/>
            <a:chExt cx="6011" cy="979"/>
          </a:xfrm>
        </p:grpSpPr>
        <p:sp>
          <p:nvSpPr>
            <p:cNvPr id="22" name="PA_矩形 5"/>
            <p:cNvSpPr/>
            <p:nvPr>
              <p:custDataLst>
                <p:tags r:id="rId11"/>
              </p:custDataLst>
            </p:nvPr>
          </p:nvSpPr>
          <p:spPr>
            <a:xfrm>
              <a:off x="12189" y="3132"/>
              <a:ext cx="6011" cy="97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3" name="PA_矩形 24"/>
            <p:cNvSpPr>
              <a:spLocks noChangeArrowheads="1"/>
            </p:cNvSpPr>
            <p:nvPr>
              <p:custDataLst>
                <p:tags r:id="rId12"/>
              </p:custDataLst>
            </p:nvPr>
          </p:nvSpPr>
          <p:spPr bwMode="auto">
            <a:xfrm>
              <a:off x="12491" y="3342"/>
              <a:ext cx="540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algn="ctr" defTabSz="1219200" fontAlgn="auto">
                <a:lnSpc>
                  <a:spcPct val="120000"/>
                </a:lnSpc>
                <a:spcBef>
                  <a:spcPts val="600"/>
                </a:spcBef>
              </a:pPr>
              <a:r>
                <a:rPr lang="en-US" altLang="zh-CN" sz="2000">
                  <a:solidFill>
                    <a:schemeClr val="tx1"/>
                  </a:solidFill>
                  <a:latin typeface="宋体" panose="02010600030101010101" pitchFamily="2" charset="-122"/>
                  <a:ea typeface="宋体" panose="02010600030101010101" pitchFamily="2" charset="-122"/>
                </a:rPr>
                <a:t>相同的线索</a:t>
              </a:r>
              <a:endParaRPr lang="en-US" altLang="zh-CN" sz="2000">
                <a:solidFill>
                  <a:schemeClr val="tx1"/>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矩形 5"/>
          <p:cNvSpPr/>
          <p:nvPr>
            <p:custDataLst>
              <p:tags r:id="rId1"/>
            </p:custDataLst>
          </p:nvPr>
        </p:nvSpPr>
        <p:spPr>
          <a:xfrm>
            <a:off x="227330" y="1343025"/>
            <a:ext cx="916940" cy="828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2"/>
            </p:custDataLst>
          </p:nvPr>
        </p:nvSpPr>
        <p:spPr>
          <a:xfrm>
            <a:off x="1144270" y="1343025"/>
            <a:ext cx="10713720" cy="8286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3"/>
            </p:custDataLst>
          </p:nvPr>
        </p:nvSpPr>
        <p:spPr bwMode="auto">
          <a:xfrm>
            <a:off x="1336675" y="1433830"/>
            <a:ext cx="1062037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消费者在进行消费活动时不仅需要新的信息和知识，同时还需要参照以往对商品或服务的体验、知识和经验。</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2" name="PA_任意多边形 10"/>
          <p:cNvSpPr>
            <a:spLocks noEditPoints="1"/>
          </p:cNvSpPr>
          <p:nvPr>
            <p:custDataLst>
              <p:tags r:id="rId4"/>
            </p:custDataLst>
          </p:nvPr>
        </p:nvSpPr>
        <p:spPr bwMode="auto">
          <a:xfrm>
            <a:off x="567809" y="164407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5" name="组合 4"/>
          <p:cNvGrpSpPr/>
          <p:nvPr/>
        </p:nvGrpSpPr>
        <p:grpSpPr>
          <a:xfrm>
            <a:off x="268605" y="2478405"/>
            <a:ext cx="11654155" cy="3791585"/>
            <a:chOff x="204" y="4254"/>
            <a:chExt cx="18353" cy="5971"/>
          </a:xfrm>
        </p:grpSpPr>
        <p:grpSp>
          <p:nvGrpSpPr>
            <p:cNvPr id="31" name="组合 30"/>
            <p:cNvGrpSpPr/>
            <p:nvPr/>
          </p:nvGrpSpPr>
          <p:grpSpPr>
            <a:xfrm>
              <a:off x="207" y="4254"/>
              <a:ext cx="18350" cy="2291"/>
              <a:chOff x="275" y="2815"/>
              <a:chExt cx="18350" cy="2291"/>
            </a:xfrm>
          </p:grpSpPr>
          <p:sp>
            <p:nvSpPr>
              <p:cNvPr id="8" name="PA_矩形 4"/>
              <p:cNvSpPr/>
              <p:nvPr>
                <p:custDataLst>
                  <p:tags r:id="rId5"/>
                </p:custDataLst>
              </p:nvPr>
            </p:nvSpPr>
            <p:spPr>
              <a:xfrm>
                <a:off x="275" y="2815"/>
                <a:ext cx="4565"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200" b="1" dirty="0">
                    <a:solidFill>
                      <a:srgbClr val="FFFFFF"/>
                    </a:solidFill>
                    <a:latin typeface="Calibri" panose="020F0502020204030204"/>
                    <a:ea typeface="宋体" panose="02010600030101010101" pitchFamily="2" charset="-122"/>
                  </a:rPr>
                  <a:t>品牌命名</a:t>
                </a:r>
                <a:endParaRPr lang="zh-CN" altLang="en-US" sz="3200" b="1" dirty="0">
                  <a:solidFill>
                    <a:srgbClr val="FFFFFF"/>
                  </a:solidFill>
                  <a:latin typeface="Calibri" panose="020F0502020204030204"/>
                  <a:ea typeface="宋体" panose="02010600030101010101" pitchFamily="2" charset="-122"/>
                </a:endParaRPr>
              </a:p>
            </p:txBody>
          </p:sp>
          <p:sp>
            <p:nvSpPr>
              <p:cNvPr id="9" name="PA_矩形 5"/>
              <p:cNvSpPr/>
              <p:nvPr>
                <p:custDataLst>
                  <p:tags r:id="rId6"/>
                </p:custDataLst>
              </p:nvPr>
            </p:nvSpPr>
            <p:spPr>
              <a:xfrm>
                <a:off x="5086" y="2815"/>
                <a:ext cx="13438"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3" name="PA_矩形 24"/>
              <p:cNvSpPr>
                <a:spLocks noChangeArrowheads="1"/>
              </p:cNvSpPr>
              <p:nvPr>
                <p:custDataLst>
                  <p:tags r:id="rId7"/>
                </p:custDataLst>
              </p:nvPr>
            </p:nvSpPr>
            <p:spPr bwMode="auto">
              <a:xfrm>
                <a:off x="5319" y="3282"/>
                <a:ext cx="13306"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为了让消费者记住品牌，为品牌起一个简短、醒目、有特色的名字是必要的。</a:t>
                </a:r>
                <a:endParaRPr lang="zh-CN" altLang="en-US" sz="2800" b="1" dirty="0"/>
              </a:p>
            </p:txBody>
          </p:sp>
        </p:grpSp>
        <p:grpSp>
          <p:nvGrpSpPr>
            <p:cNvPr id="24" name="组合 23"/>
            <p:cNvGrpSpPr/>
            <p:nvPr/>
          </p:nvGrpSpPr>
          <p:grpSpPr>
            <a:xfrm>
              <a:off x="204" y="6743"/>
              <a:ext cx="18336" cy="3482"/>
              <a:chOff x="309" y="5915"/>
              <a:chExt cx="18336" cy="3482"/>
            </a:xfrm>
          </p:grpSpPr>
          <p:sp>
            <p:nvSpPr>
              <p:cNvPr id="28" name="PA_矩形 4"/>
              <p:cNvSpPr/>
              <p:nvPr>
                <p:custDataLst>
                  <p:tags r:id="rId8"/>
                </p:custDataLst>
              </p:nvPr>
            </p:nvSpPr>
            <p:spPr>
              <a:xfrm>
                <a:off x="309" y="5915"/>
                <a:ext cx="4568" cy="34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200" b="1" dirty="0">
                    <a:solidFill>
                      <a:srgbClr val="FFFFFF"/>
                    </a:solidFill>
                    <a:latin typeface="Calibri" panose="020F0502020204030204"/>
                    <a:ea typeface="宋体" panose="02010600030101010101" pitchFamily="2" charset="-122"/>
                    <a:sym typeface="+mn-ea"/>
                  </a:rPr>
                  <a:t>广告宣传</a:t>
                </a:r>
                <a:endParaRPr lang="zh-CN" altLang="en-US" sz="3200" b="1" dirty="0">
                  <a:solidFill>
                    <a:srgbClr val="FFFFFF"/>
                  </a:solidFill>
                  <a:latin typeface="Calibri" panose="020F0502020204030204"/>
                  <a:ea typeface="宋体" panose="02010600030101010101" pitchFamily="2" charset="-122"/>
                  <a:sym typeface="+mn-ea"/>
                </a:endParaRPr>
              </a:p>
            </p:txBody>
          </p:sp>
          <p:sp>
            <p:nvSpPr>
              <p:cNvPr id="29" name="PA_矩形 5"/>
              <p:cNvSpPr/>
              <p:nvPr>
                <p:custDataLst>
                  <p:tags r:id="rId9"/>
                </p:custDataLst>
              </p:nvPr>
            </p:nvSpPr>
            <p:spPr>
              <a:xfrm>
                <a:off x="5124" y="5915"/>
                <a:ext cx="13521" cy="348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0" name="PA_矩形 24"/>
              <p:cNvSpPr>
                <a:spLocks noChangeArrowheads="1"/>
              </p:cNvSpPr>
              <p:nvPr>
                <p:custDataLst>
                  <p:tags r:id="rId10"/>
                </p:custDataLst>
              </p:nvPr>
            </p:nvSpPr>
            <p:spPr bwMode="auto">
              <a:xfrm>
                <a:off x="5356" y="6382"/>
                <a:ext cx="12977" cy="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sym typeface="+mn-ea"/>
                  </a:rPr>
                  <a:t>（1）精练</a:t>
                </a:r>
                <a:endParaRPr lang="zh-CN" altLang="en-US" sz="2800" b="1" dirty="0">
                  <a:sym typeface="+mn-ea"/>
                </a:endParaRPr>
              </a:p>
              <a:p>
                <a:pPr algn="l">
                  <a:buClrTx/>
                  <a:buSzTx/>
                  <a:buFontTx/>
                </a:pPr>
                <a:r>
                  <a:rPr lang="zh-CN" altLang="en-US" sz="2800" b="1" dirty="0">
                    <a:sym typeface="+mn-ea"/>
                  </a:rPr>
                  <a:t>（2）直观和形象</a:t>
                </a:r>
                <a:endParaRPr lang="zh-CN" altLang="en-US" sz="2800" b="1" dirty="0">
                  <a:sym typeface="+mn-ea"/>
                </a:endParaRPr>
              </a:p>
              <a:p>
                <a:pPr algn="l">
                  <a:buClrTx/>
                  <a:buSzTx/>
                  <a:buFontTx/>
                </a:pPr>
                <a:r>
                  <a:rPr lang="zh-CN" altLang="en-US" sz="2800" b="1" dirty="0">
                    <a:sym typeface="+mn-ea"/>
                  </a:rPr>
                  <a:t>（3）适度重复</a:t>
                </a:r>
                <a:endParaRPr lang="zh-CN" altLang="en-US" sz="2800" b="1" dirty="0">
                  <a:sym typeface="+mn-ea"/>
                </a:endParaRPr>
              </a:p>
              <a:p>
                <a:pPr algn="l">
                  <a:buClrTx/>
                  <a:buSzTx/>
                  <a:buFontTx/>
                </a:pPr>
                <a:r>
                  <a:rPr lang="zh-CN" altLang="en-US" sz="2800" b="1" dirty="0">
                    <a:sym typeface="+mn-ea"/>
                  </a:rPr>
                  <a:t>（4）品牌效应</a:t>
                </a:r>
                <a:endParaRPr lang="zh-CN" altLang="en-US" sz="2800" b="1" dirty="0">
                  <a:sym typeface="+mn-ea"/>
                </a:endParaRPr>
              </a:p>
            </p:txBody>
          </p:sp>
        </p:grpSp>
      </p:grpSp>
      <p:sp>
        <p:nvSpPr>
          <p:cNvPr id="21" name="PA_矩形 43"/>
          <p:cNvSpPr>
            <a:spLocks noChangeArrowheads="1"/>
          </p:cNvSpPr>
          <p:nvPr>
            <p:custDataLst>
              <p:tags r:id="rId11"/>
            </p:custDataLst>
          </p:nvPr>
        </p:nvSpPr>
        <p:spPr bwMode="auto">
          <a:xfrm>
            <a:off x="214697" y="489291"/>
            <a:ext cx="771465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1219200">
              <a:lnSpc>
                <a:spcPct val="100000"/>
              </a:lnSpc>
              <a:buClrTx/>
              <a:buSzTx/>
              <a:buFontTx/>
            </a:pPr>
            <a:r>
              <a:rPr lang="zh-CN" altLang="en-US" sz="4000" b="1" dirty="0"/>
              <a:t>（三）记忆对消费者行为的作用</a:t>
            </a:r>
            <a:endParaRPr lang="zh-CN" altLang="en-US" sz="40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图片 105"/>
          <p:cNvPicPr/>
          <p:nvPr/>
        </p:nvPicPr>
        <p:blipFill>
          <a:blip r:embed="rId1"/>
          <a:stretch>
            <a:fillRect/>
          </a:stretch>
        </p:blipFill>
        <p:spPr>
          <a:xfrm>
            <a:off x="3361690" y="1633855"/>
            <a:ext cx="4925060" cy="32099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6"/>
          <p:cNvSpPr>
            <a:spLocks noEditPoints="1"/>
          </p:cNvSpPr>
          <p:nvPr>
            <p:custDataLst>
              <p:tags r:id="rId1"/>
            </p:custDataLst>
          </p:nvPr>
        </p:nvSpPr>
        <p:spPr bwMode="auto">
          <a:xfrm>
            <a:off x="5791200" y="1544124"/>
            <a:ext cx="609600" cy="791981"/>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2" name="PA_文本框 21"/>
          <p:cNvSpPr txBox="1"/>
          <p:nvPr>
            <p:custDataLst>
              <p:tags r:id="rId2"/>
            </p:custDataLst>
          </p:nvPr>
        </p:nvSpPr>
        <p:spPr>
          <a:xfrm>
            <a:off x="1290320" y="2675890"/>
            <a:ext cx="9610725" cy="912495"/>
          </a:xfrm>
          <a:prstGeom prst="rect">
            <a:avLst/>
          </a:prstGeom>
          <a:noFill/>
        </p:spPr>
        <p:txBody>
          <a:bodyPr wrap="square" rtlCol="0">
            <a:spAutoFit/>
          </a:bodyPr>
          <a:lstStyle/>
          <a:p>
            <a:pPr algn="ctr" defTabSz="1219200"/>
            <a:r>
              <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rPr>
              <a:t>第二篇  心理因素与消费者行为</a:t>
            </a:r>
            <a:endParaRPr lang="zh-CN" altLang="en-US" sz="5335" dirty="0">
              <a:ln w="6350">
                <a:noFill/>
              </a:ln>
              <a:solidFill>
                <a:srgbClr val="FFFFFF">
                  <a:lumMod val="50000"/>
                </a:srgbClr>
              </a:solidFill>
              <a:latin typeface="微软雅黑" panose="020B0503020204020204" pitchFamily="34" charset="-122"/>
              <a:ea typeface="微软雅黑" panose="020B0503020204020204" pitchFamily="34" charset="-122"/>
            </a:endParaRPr>
          </a:p>
        </p:txBody>
      </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to="" calcmode="lin" valueType="num">
                                      <p:cBhvr>
                                        <p:cTn id="7" dur="700" fill="hold">
                                          <p:stCondLst>
                                            <p:cond delay="0"/>
                                          </p:stCondLst>
                                        </p:cTn>
                                        <p:tgtEl>
                                          <p:spTgt spid="2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0"/>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19200" y="635000"/>
            <a:ext cx="9753600" cy="2143125"/>
          </a:xfrm>
          <a:prstGeom prst="rect">
            <a:avLst/>
          </a:prstGeom>
          <a:noFill/>
        </p:spPr>
        <p:txBody>
          <a:bodyPr wrap="squar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如果说是黄色的椭圆形，略甜，你又会联想到什么呢？</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custDataLst>
              <p:tags r:id="rId2"/>
            </p:custDataLst>
          </p:nvPr>
        </p:nvSpPr>
        <p:spPr>
          <a:xfrm>
            <a:off x="8915400" y="6214745"/>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pitchFamily="34" charset="-122"/>
                <a:ea typeface="微软雅黑" panose="020B0503020204020204" pitchFamily="34" charset="-122"/>
              </a:rPr>
              <a:t>作答</a:t>
            </a: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9" name="组合 8"/>
          <p:cNvGrpSpPr/>
          <p:nvPr>
            <p:custDataLst>
              <p:tags r:id="rId3"/>
            </p:custDataLst>
          </p:nvPr>
        </p:nvGrpSpPr>
        <p:grpSpPr>
          <a:xfrm>
            <a:off x="0" y="0"/>
            <a:ext cx="12192000" cy="635000"/>
            <a:chOff x="0" y="0"/>
            <a:chExt cx="19200" cy="1000"/>
          </a:xfrm>
        </p:grpSpPr>
        <p:sp>
          <p:nvSpPr>
            <p:cNvPr id="5" name="TitleBackground"/>
            <p:cNvSpPr/>
            <p:nvPr>
              <p:custDataLst>
                <p:tags r:id="rId4"/>
              </p:custDataLst>
            </p:nvPr>
          </p:nvSpPr>
          <p:spPr>
            <a:xfrm>
              <a:off x="0" y="0"/>
              <a:ext cx="19200" cy="1000"/>
            </a:xfrm>
            <a:prstGeom prst="rect">
              <a:avLst/>
            </a:prstGeom>
            <a:solidFill>
              <a:srgbClr val="F6F7F8"/>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ColorBlock"/>
            <p:cNvSpPr/>
            <p:nvPr>
              <p:custDataLst>
                <p:tags r:id="rId5"/>
              </p:custDataLst>
            </p:nvPr>
          </p:nvSpPr>
          <p:spPr>
            <a:xfrm>
              <a:off x="0" y="0"/>
              <a:ext cx="300" cy="1000"/>
            </a:xfrm>
            <a:prstGeom prst="rect">
              <a:avLst/>
            </a:prstGeom>
            <a:solidFill>
              <a:srgbClr val="639EF4"/>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ypeText"/>
            <p:cNvSpPr txBox="1"/>
            <p:nvPr>
              <p:custDataLst>
                <p:tags r:id="rId6"/>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主观题</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8" name="TipText"/>
            <p:cNvSpPr txBox="1"/>
            <p:nvPr>
              <p:custDataLst>
                <p:tags r:id="rId7"/>
              </p:custDataLst>
            </p:nvPr>
          </p:nvSpPr>
          <p:spPr>
            <a:xfrm>
              <a:off x="2248"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2分</a:t>
              </a:r>
              <a:endPar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 name="图片 1" descr="tmp62B1"/>
          <p:cNvPicPr>
            <a:picLocks noChangeAspect="1"/>
          </p:cNvPicPr>
          <p:nvPr>
            <p:custDataLst>
              <p:tags r:id="rId8"/>
            </p:custDataLst>
          </p:nvPr>
        </p:nvPicPr>
        <p:blipFill>
          <a:blip r:embed="rId9"/>
          <a:stretch>
            <a:fillRect/>
          </a:stretch>
        </p:blipFill>
        <p:spPr>
          <a:xfrm>
            <a:off x="10642600" y="63500"/>
            <a:ext cx="1422400" cy="508000"/>
          </a:xfrm>
          <a:prstGeom prst="rect">
            <a:avLst/>
          </a:prstGeom>
        </p:spPr>
      </p:pic>
    </p:spTree>
    <p:custDataLst>
      <p:tags r:id="rId10"/>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7054239"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二、消费者的想象</a:t>
            </a:r>
            <a:endParaRPr lang="zh-CN" altLang="en-US" sz="40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6" name="PA_矩形 5"/>
          <p:cNvSpPr/>
          <p:nvPr>
            <p:custDataLst>
              <p:tags r:id="rId3"/>
            </p:custDataLst>
          </p:nvPr>
        </p:nvSpPr>
        <p:spPr>
          <a:xfrm>
            <a:off x="227330" y="1343025"/>
            <a:ext cx="916940" cy="828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4"/>
            </p:custDataLst>
          </p:nvPr>
        </p:nvSpPr>
        <p:spPr>
          <a:xfrm>
            <a:off x="1144270" y="1343025"/>
            <a:ext cx="10713720" cy="8286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5"/>
            </p:custDataLst>
          </p:nvPr>
        </p:nvSpPr>
        <p:spPr bwMode="auto">
          <a:xfrm>
            <a:off x="1302385" y="1572895"/>
            <a:ext cx="1062037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想象是人的大脑对记忆所提供的材料进行加工，从而产生新的形象的心理过程。</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2" name="PA_任意多边形 10"/>
          <p:cNvSpPr>
            <a:spLocks noEditPoints="1"/>
          </p:cNvSpPr>
          <p:nvPr>
            <p:custDataLst>
              <p:tags r:id="rId6"/>
            </p:custDataLst>
          </p:nvPr>
        </p:nvSpPr>
        <p:spPr bwMode="auto">
          <a:xfrm>
            <a:off x="567809" y="164407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 name="PA_矩形 43"/>
          <p:cNvSpPr>
            <a:spLocks noChangeArrowheads="1"/>
          </p:cNvSpPr>
          <p:nvPr>
            <p:custDataLst>
              <p:tags r:id="rId7"/>
            </p:custDataLst>
          </p:nvPr>
        </p:nvSpPr>
        <p:spPr bwMode="auto">
          <a:xfrm>
            <a:off x="1198395" y="2498128"/>
            <a:ext cx="6075861" cy="6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pPr>
            <a:r>
              <a:rPr lang="zh-CN" altLang="en-US" sz="3600" b="1" dirty="0"/>
              <a:t>（一）</a:t>
            </a:r>
            <a:r>
              <a:rPr lang="zh-CN" altLang="en-US" sz="3600" dirty="0"/>
              <a:t>想象的含义及分类</a:t>
            </a:r>
            <a:endParaRPr lang="zh-CN" sz="3600" dirty="0">
              <a:solidFill>
                <a:srgbClr val="FFFFFF">
                  <a:lumMod val="50000"/>
                </a:srgbClr>
              </a:solidFill>
              <a:latin typeface="Calibri" panose="020F0502020204030204"/>
              <a:ea typeface="宋体" panose="02010600030101010101" pitchFamily="2" charset="-122"/>
            </a:endParaRPr>
          </a:p>
        </p:txBody>
      </p:sp>
      <p:grpSp>
        <p:nvGrpSpPr>
          <p:cNvPr id="4" name="组合 3"/>
          <p:cNvGrpSpPr/>
          <p:nvPr/>
        </p:nvGrpSpPr>
        <p:grpSpPr>
          <a:xfrm>
            <a:off x="4186555" y="3648075"/>
            <a:ext cx="3816985" cy="621665"/>
            <a:chOff x="12189" y="3132"/>
            <a:chExt cx="6011" cy="979"/>
          </a:xfrm>
        </p:grpSpPr>
        <p:sp>
          <p:nvSpPr>
            <p:cNvPr id="42" name="PA_矩形 5"/>
            <p:cNvSpPr/>
            <p:nvPr>
              <p:custDataLst>
                <p:tags r:id="rId8"/>
              </p:custDataLst>
            </p:nvPr>
          </p:nvSpPr>
          <p:spPr>
            <a:xfrm>
              <a:off x="12189" y="3132"/>
              <a:ext cx="6011" cy="97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PA_矩形 24"/>
            <p:cNvSpPr>
              <a:spLocks noChangeArrowheads="1"/>
            </p:cNvSpPr>
            <p:nvPr>
              <p:custDataLst>
                <p:tags r:id="rId9"/>
              </p:custDataLst>
            </p:nvPr>
          </p:nvSpPr>
          <p:spPr bwMode="auto">
            <a:xfrm>
              <a:off x="12491" y="3342"/>
              <a:ext cx="540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algn="ctr" defTabSz="1219200" fontAlgn="auto">
                <a:lnSpc>
                  <a:spcPct val="120000"/>
                </a:lnSpc>
                <a:spcBef>
                  <a:spcPts val="600"/>
                </a:spcBef>
              </a:pPr>
              <a:r>
                <a:rPr lang="en-US" altLang="zh-CN" sz="2000">
                  <a:solidFill>
                    <a:srgbClr val="FFFFFF">
                      <a:lumMod val="50000"/>
                    </a:srgbClr>
                  </a:solidFill>
                  <a:latin typeface="宋体" panose="02010600030101010101" pitchFamily="2" charset="-122"/>
                  <a:ea typeface="宋体" panose="02010600030101010101" pitchFamily="2" charset="-122"/>
                </a:rPr>
                <a:t>无意想象</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grpSp>
      <p:grpSp>
        <p:nvGrpSpPr>
          <p:cNvPr id="10" name="组合 9"/>
          <p:cNvGrpSpPr/>
          <p:nvPr/>
        </p:nvGrpSpPr>
        <p:grpSpPr>
          <a:xfrm>
            <a:off x="4187190" y="4553585"/>
            <a:ext cx="3816985" cy="621665"/>
            <a:chOff x="12189" y="3132"/>
            <a:chExt cx="6011" cy="979"/>
          </a:xfrm>
        </p:grpSpPr>
        <p:sp>
          <p:nvSpPr>
            <p:cNvPr id="11" name="PA_矩形 5"/>
            <p:cNvSpPr/>
            <p:nvPr>
              <p:custDataLst>
                <p:tags r:id="rId10"/>
              </p:custDataLst>
            </p:nvPr>
          </p:nvSpPr>
          <p:spPr>
            <a:xfrm>
              <a:off x="12189" y="3132"/>
              <a:ext cx="6011" cy="97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4" name="PA_矩形 24"/>
            <p:cNvSpPr>
              <a:spLocks noChangeArrowheads="1"/>
            </p:cNvSpPr>
            <p:nvPr>
              <p:custDataLst>
                <p:tags r:id="rId11"/>
              </p:custDataLst>
            </p:nvPr>
          </p:nvSpPr>
          <p:spPr bwMode="auto">
            <a:xfrm>
              <a:off x="12491" y="3342"/>
              <a:ext cx="5406"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algn="ctr" defTabSz="1219200" fontAlgn="auto">
                <a:lnSpc>
                  <a:spcPct val="120000"/>
                </a:lnSpc>
                <a:spcBef>
                  <a:spcPts val="600"/>
                </a:spcBef>
              </a:pPr>
              <a:r>
                <a:rPr lang="en-US" altLang="zh-CN" sz="2000">
                  <a:solidFill>
                    <a:srgbClr val="FFFFFF">
                      <a:lumMod val="50000"/>
                    </a:srgbClr>
                  </a:solidFill>
                  <a:latin typeface="宋体" panose="02010600030101010101" pitchFamily="2" charset="-122"/>
                  <a:ea typeface="宋体" panose="02010600030101010101" pitchFamily="2" charset="-122"/>
                </a:rPr>
                <a:t>有意想象</a:t>
              </a:r>
              <a:endParaRPr lang="en-US" altLang="zh-CN" sz="2000">
                <a:solidFill>
                  <a:srgbClr val="FFFFFF">
                    <a:lumMod val="50000"/>
                  </a:srgbClr>
                </a:solidFill>
                <a:latin typeface="宋体" panose="02010600030101010101" pitchFamily="2" charset="-122"/>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960" y="1571612"/>
            <a:ext cx="6953299" cy="3416320"/>
          </a:xfrm>
          <a:prstGeom prst="rect">
            <a:avLst/>
          </a:prstGeom>
          <a:solidFill>
            <a:schemeClr val="accent4">
              <a:lumMod val="10000"/>
              <a:lumOff val="90000"/>
            </a:schemeClr>
          </a:solidFill>
        </p:spPr>
        <p:txBody>
          <a:bodyPr wrap="square" rtlCol="0">
            <a:spAutoFit/>
          </a:bodyPr>
          <a:lstStyle/>
          <a:p>
            <a:r>
              <a:rPr lang="zh-CN" altLang="en-US" sz="2400" b="1" dirty="0"/>
              <a:t>思考：</a:t>
            </a:r>
            <a:endParaRPr lang="en-US" altLang="zh-CN" sz="2400" b="1" dirty="0"/>
          </a:p>
          <a:p>
            <a:endParaRPr lang="en-US" altLang="zh-CN" sz="2400" b="1" dirty="0"/>
          </a:p>
          <a:p>
            <a:r>
              <a:rPr lang="zh-CN" altLang="en-US" sz="2400" b="1" dirty="0"/>
              <a:t>有人说：</a:t>
            </a:r>
            <a:endParaRPr lang="en-US" altLang="zh-CN" sz="2400" b="1" dirty="0"/>
          </a:p>
          <a:p>
            <a:endParaRPr lang="en-US" altLang="zh-CN" sz="2400" b="1" dirty="0"/>
          </a:p>
          <a:p>
            <a:r>
              <a:rPr lang="zh-CN" altLang="en-US" sz="2400" b="1" dirty="0"/>
              <a:t>古典音乐为什么比流行歌曲更耐听？</a:t>
            </a:r>
            <a:endParaRPr lang="en-US" altLang="zh-CN" sz="2400" b="1" dirty="0"/>
          </a:p>
          <a:p>
            <a:endParaRPr lang="en-US" altLang="zh-CN" sz="2400" b="1" dirty="0"/>
          </a:p>
          <a:p>
            <a:r>
              <a:rPr lang="zh-CN" altLang="en-US" sz="2400" b="1" dirty="0"/>
              <a:t> 诗比小说更让人反复阅读？</a:t>
            </a:r>
            <a:endParaRPr lang="en-US" altLang="zh-CN" sz="2400" b="1" dirty="0"/>
          </a:p>
          <a:p>
            <a:endParaRPr lang="en-US" altLang="zh-CN" sz="2400" b="1" dirty="0"/>
          </a:p>
          <a:p>
            <a:r>
              <a:rPr lang="zh-CN" altLang="en-US" sz="2400" b="1" dirty="0"/>
              <a:t>你是否认同？为什么？ </a:t>
            </a:r>
            <a:endParaRPr lang="zh-CN" altLang="en-US" sz="2400" b="1" dirty="0"/>
          </a:p>
        </p:txBody>
      </p:sp>
      <p:pic>
        <p:nvPicPr>
          <p:cNvPr id="28674" name="Picture 2" descr="https://ss0.bdstatic.com/70cFvHSh_Q1YnxGkpoWK1HF6hhy/it/u=1601320133,1958311855&amp;fm=26&amp;gp=0.jpg"/>
          <p:cNvPicPr>
            <a:picLocks noChangeAspect="1" noChangeArrowheads="1"/>
          </p:cNvPicPr>
          <p:nvPr/>
        </p:nvPicPr>
        <p:blipFill>
          <a:blip r:embed="rId1"/>
          <a:srcRect/>
          <a:stretch>
            <a:fillRect/>
          </a:stretch>
        </p:blipFill>
        <p:spPr bwMode="auto">
          <a:xfrm>
            <a:off x="7524761" y="2357431"/>
            <a:ext cx="4000529" cy="20955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矩形 43"/>
          <p:cNvSpPr>
            <a:spLocks noChangeArrowheads="1"/>
          </p:cNvSpPr>
          <p:nvPr>
            <p:custDataLst>
              <p:tags r:id="rId1"/>
            </p:custDataLst>
          </p:nvPr>
        </p:nvSpPr>
        <p:spPr bwMode="auto">
          <a:xfrm>
            <a:off x="213436" y="589791"/>
            <a:ext cx="88131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4000" b="1" dirty="0"/>
              <a:t>（二）想象对消费者和企业营销的影响</a:t>
            </a:r>
            <a:endParaRPr lang="zh-CN" sz="2800" dirty="0">
              <a:solidFill>
                <a:srgbClr val="FFFFFF">
                  <a:lumMod val="50000"/>
                </a:srgbClr>
              </a:solidFill>
              <a:latin typeface="Calibri" panose="020F0502020204030204"/>
              <a:ea typeface="宋体" panose="02010600030101010101" pitchFamily="2" charset="-122"/>
            </a:endParaRPr>
          </a:p>
        </p:txBody>
      </p:sp>
      <p:grpSp>
        <p:nvGrpSpPr>
          <p:cNvPr id="40" name="组合 39"/>
          <p:cNvGrpSpPr/>
          <p:nvPr/>
        </p:nvGrpSpPr>
        <p:grpSpPr>
          <a:xfrm>
            <a:off x="554990" y="1887855"/>
            <a:ext cx="11404600" cy="4615180"/>
            <a:chOff x="1153" y="2973"/>
            <a:chExt cx="16052" cy="7268"/>
          </a:xfrm>
        </p:grpSpPr>
        <p:grpSp>
          <p:nvGrpSpPr>
            <p:cNvPr id="22" name="组合 21"/>
            <p:cNvGrpSpPr/>
            <p:nvPr/>
          </p:nvGrpSpPr>
          <p:grpSpPr>
            <a:xfrm>
              <a:off x="1156" y="2973"/>
              <a:ext cx="16049" cy="1971"/>
              <a:chOff x="275" y="2815"/>
              <a:chExt cx="10146" cy="1971"/>
            </a:xfrm>
          </p:grpSpPr>
          <p:sp>
            <p:nvSpPr>
              <p:cNvPr id="23" name="PA_矩形 4"/>
              <p:cNvSpPr/>
              <p:nvPr>
                <p:custDataLst>
                  <p:tags r:id="rId2"/>
                </p:custDataLst>
              </p:nvPr>
            </p:nvSpPr>
            <p:spPr>
              <a:xfrm>
                <a:off x="275" y="2815"/>
                <a:ext cx="3853" cy="19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latin typeface="Calibri" panose="020F0502020204030204"/>
                    <a:ea typeface="宋体" panose="02010600030101010101" pitchFamily="2" charset="-122"/>
                  </a:rPr>
                  <a:t>在消费者购买时</a:t>
                </a:r>
                <a:endParaRPr lang="zh-CN" altLang="en-US" sz="2400" b="1" dirty="0">
                  <a:solidFill>
                    <a:srgbClr val="FFFFFF"/>
                  </a:solidFill>
                  <a:latin typeface="Calibri" panose="020F0502020204030204"/>
                  <a:ea typeface="宋体" panose="02010600030101010101" pitchFamily="2" charset="-122"/>
                </a:endParaRPr>
              </a:p>
            </p:txBody>
          </p:sp>
          <p:sp>
            <p:nvSpPr>
              <p:cNvPr id="25" name="PA_矩形 5"/>
              <p:cNvSpPr/>
              <p:nvPr>
                <p:custDataLst>
                  <p:tags r:id="rId3"/>
                </p:custDataLst>
              </p:nvPr>
            </p:nvSpPr>
            <p:spPr>
              <a:xfrm>
                <a:off x="4129" y="2815"/>
                <a:ext cx="6291" cy="197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6" name="PA_矩形 24"/>
              <p:cNvSpPr>
                <a:spLocks noChangeArrowheads="1"/>
              </p:cNvSpPr>
              <p:nvPr>
                <p:custDataLst>
                  <p:tags r:id="rId4"/>
                </p:custDataLst>
              </p:nvPr>
            </p:nvSpPr>
            <p:spPr bwMode="auto">
              <a:xfrm>
                <a:off x="4130" y="3122"/>
                <a:ext cx="6291"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0" fontAlgn="auto"/>
                <a:r>
                  <a:rPr lang="zh-CN" altLang="en-US" sz="2800" b="1" dirty="0"/>
                  <a:t>消费者的想象与其他心理过程有深刻的内在联系</a:t>
                </a:r>
                <a:endParaRPr lang="zh-CN" altLang="en-US" sz="2800" b="1" dirty="0"/>
              </a:p>
            </p:txBody>
          </p:sp>
        </p:grpSp>
        <p:grpSp>
          <p:nvGrpSpPr>
            <p:cNvPr id="33" name="组合 32"/>
            <p:cNvGrpSpPr/>
            <p:nvPr/>
          </p:nvGrpSpPr>
          <p:grpSpPr>
            <a:xfrm>
              <a:off x="1153" y="7951"/>
              <a:ext cx="16049" cy="2291"/>
              <a:chOff x="309" y="8403"/>
              <a:chExt cx="10146" cy="2291"/>
            </a:xfrm>
          </p:grpSpPr>
          <p:sp>
            <p:nvSpPr>
              <p:cNvPr id="27" name="PA_矩形 4"/>
              <p:cNvSpPr/>
              <p:nvPr>
                <p:custDataLst>
                  <p:tags r:id="rId5"/>
                </p:custDataLst>
              </p:nvPr>
            </p:nvSpPr>
            <p:spPr>
              <a:xfrm>
                <a:off x="309" y="8403"/>
                <a:ext cx="3857"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rPr>
                  <a:t>进行广告设计</a:t>
                </a:r>
                <a:endParaRPr lang="zh-CN" altLang="en-US" sz="2400" b="1" dirty="0">
                  <a:solidFill>
                    <a:srgbClr val="FFFFFF"/>
                  </a:solidFill>
                </a:endParaRPr>
              </a:p>
            </p:txBody>
          </p:sp>
          <p:sp>
            <p:nvSpPr>
              <p:cNvPr id="32" name="PA_矩形 5"/>
              <p:cNvSpPr/>
              <p:nvPr>
                <p:custDataLst>
                  <p:tags r:id="rId6"/>
                </p:custDataLst>
              </p:nvPr>
            </p:nvSpPr>
            <p:spPr>
              <a:xfrm>
                <a:off x="4165" y="8403"/>
                <a:ext cx="6290"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4" name="PA_矩形 24"/>
              <p:cNvSpPr>
                <a:spLocks noChangeArrowheads="1"/>
              </p:cNvSpPr>
              <p:nvPr>
                <p:custDataLst>
                  <p:tags r:id="rId7"/>
                </p:custDataLst>
              </p:nvPr>
            </p:nvSpPr>
            <p:spPr bwMode="auto">
              <a:xfrm>
                <a:off x="4166" y="8531"/>
                <a:ext cx="3700" cy="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t>（1）准确性</a:t>
                </a:r>
                <a:endParaRPr lang="zh-CN" altLang="en-US" sz="2800" b="1" dirty="0"/>
              </a:p>
              <a:p>
                <a:pPr algn="l">
                  <a:buClrTx/>
                  <a:buSzTx/>
                  <a:buFontTx/>
                </a:pPr>
                <a:r>
                  <a:rPr lang="zh-CN" altLang="en-US" sz="2800" b="1" dirty="0"/>
                  <a:t>（2）自然性</a:t>
                </a:r>
                <a:endParaRPr lang="zh-CN" altLang="en-US" sz="2800" b="1" dirty="0"/>
              </a:p>
              <a:p>
                <a:pPr algn="l">
                  <a:buClrTx/>
                  <a:buSzTx/>
                  <a:buFontTx/>
                </a:pPr>
                <a:r>
                  <a:rPr lang="zh-CN" altLang="en-US" sz="2800" b="1" dirty="0"/>
                  <a:t>（3）巧妙性</a:t>
                </a:r>
                <a:endParaRPr lang="zh-CN" altLang="en-US" sz="2800" b="1" dirty="0"/>
              </a:p>
            </p:txBody>
          </p:sp>
        </p:grpSp>
        <p:grpSp>
          <p:nvGrpSpPr>
            <p:cNvPr id="35" name="组合 34"/>
            <p:cNvGrpSpPr/>
            <p:nvPr/>
          </p:nvGrpSpPr>
          <p:grpSpPr>
            <a:xfrm>
              <a:off x="1153" y="5431"/>
              <a:ext cx="16053" cy="2066"/>
              <a:chOff x="309" y="5884"/>
              <a:chExt cx="10148" cy="2066"/>
            </a:xfrm>
          </p:grpSpPr>
          <p:sp>
            <p:nvSpPr>
              <p:cNvPr id="36" name="PA_矩形 4"/>
              <p:cNvSpPr/>
              <p:nvPr>
                <p:custDataLst>
                  <p:tags r:id="rId8"/>
                </p:custDataLst>
              </p:nvPr>
            </p:nvSpPr>
            <p:spPr>
              <a:xfrm>
                <a:off x="309" y="5915"/>
                <a:ext cx="3857" cy="2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2400" b="1" dirty="0">
                    <a:solidFill>
                      <a:srgbClr val="FFFFFF"/>
                    </a:solidFill>
                    <a:latin typeface="Calibri" panose="020F0502020204030204"/>
                    <a:ea typeface="宋体" panose="02010600030101010101" pitchFamily="2" charset="-122"/>
                    <a:sym typeface="+mn-ea"/>
                  </a:rPr>
                  <a:t>对企业营销活动</a:t>
                </a:r>
                <a:endParaRPr lang="zh-CN" altLang="en-US" sz="2400" b="1" dirty="0">
                  <a:solidFill>
                    <a:srgbClr val="FFFFFF"/>
                  </a:solidFill>
                  <a:latin typeface="Calibri" panose="020F0502020204030204"/>
                  <a:ea typeface="宋体" panose="02010600030101010101" pitchFamily="2" charset="-122"/>
                  <a:sym typeface="+mn-ea"/>
                </a:endParaRPr>
              </a:p>
            </p:txBody>
          </p:sp>
          <p:sp>
            <p:nvSpPr>
              <p:cNvPr id="37" name="PA_矩形 5"/>
              <p:cNvSpPr/>
              <p:nvPr>
                <p:custDataLst>
                  <p:tags r:id="rId9"/>
                </p:custDataLst>
              </p:nvPr>
            </p:nvSpPr>
            <p:spPr>
              <a:xfrm>
                <a:off x="4165" y="5884"/>
                <a:ext cx="6292" cy="20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PA_矩形 24"/>
              <p:cNvSpPr>
                <a:spLocks noChangeArrowheads="1"/>
              </p:cNvSpPr>
              <p:nvPr>
                <p:custDataLst>
                  <p:tags r:id="rId10"/>
                </p:custDataLst>
              </p:nvPr>
            </p:nvSpPr>
            <p:spPr bwMode="auto">
              <a:xfrm>
                <a:off x="4167" y="6239"/>
                <a:ext cx="6290"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buClrTx/>
                  <a:buSzTx/>
                  <a:buFontTx/>
                </a:pPr>
                <a:r>
                  <a:rPr lang="zh-CN" altLang="en-US" sz="2800" b="1" dirty="0">
                    <a:sym typeface="+mn-ea"/>
                  </a:rPr>
                  <a:t>企业利用消费者的想象心理，可使某些产品具有特定的象征意义</a:t>
                </a:r>
                <a:endParaRPr lang="zh-CN" altLang="en-US" sz="2800" b="1" dirty="0">
                  <a:sym typeface="+mn-ea"/>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7054239"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三、消费者的思维</a:t>
            </a:r>
            <a:endParaRPr lang="zh-CN" altLang="en-US" sz="4000" b="1"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6" name="PA_矩形 5"/>
          <p:cNvSpPr/>
          <p:nvPr>
            <p:custDataLst>
              <p:tags r:id="rId3"/>
            </p:custDataLst>
          </p:nvPr>
        </p:nvSpPr>
        <p:spPr>
          <a:xfrm>
            <a:off x="227330" y="1343025"/>
            <a:ext cx="916940" cy="828675"/>
          </a:xfrm>
          <a:prstGeom prst="rect">
            <a:avLst/>
          </a:prstGeom>
          <a:solidFill>
            <a:srgbClr val="1D6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4"/>
            </p:custDataLst>
          </p:nvPr>
        </p:nvSpPr>
        <p:spPr>
          <a:xfrm>
            <a:off x="1144270" y="1343025"/>
            <a:ext cx="10713720" cy="594957"/>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5"/>
            </p:custDataLst>
          </p:nvPr>
        </p:nvSpPr>
        <p:spPr bwMode="auto">
          <a:xfrm>
            <a:off x="1302385" y="1572895"/>
            <a:ext cx="1062037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Calibri" panose="020F0502020204030204"/>
                <a:ea typeface="宋体" panose="02010600030101010101" pitchFamily="2" charset="-122"/>
              </a:rPr>
              <a:t>思维是人脑对事物的一般属性和事物内在联系</a:t>
            </a:r>
            <a:r>
              <a:rPr lang="en-US" altLang="zh-CN" sz="2000" u="sng" dirty="0">
                <a:solidFill>
                  <a:srgbClr val="FFFFFF">
                    <a:lumMod val="50000"/>
                  </a:srgbClr>
                </a:solidFill>
                <a:latin typeface="Calibri" panose="020F0502020204030204"/>
                <a:ea typeface="宋体" panose="02010600030101010101" pitchFamily="2" charset="-122"/>
              </a:rPr>
              <a:t>间接</a:t>
            </a:r>
            <a:r>
              <a:rPr lang="en-US" altLang="zh-CN" sz="2000" dirty="0">
                <a:solidFill>
                  <a:srgbClr val="FFFFFF">
                    <a:lumMod val="50000"/>
                  </a:srgbClr>
                </a:solidFill>
                <a:latin typeface="Calibri" panose="020F0502020204030204"/>
                <a:ea typeface="宋体" panose="02010600030101010101" pitchFamily="2" charset="-122"/>
              </a:rPr>
              <a:t>、</a:t>
            </a:r>
            <a:r>
              <a:rPr lang="en-US" altLang="zh-CN" sz="2000" u="sng" dirty="0">
                <a:solidFill>
                  <a:srgbClr val="FFFFFF">
                    <a:lumMod val="50000"/>
                  </a:srgbClr>
                </a:solidFill>
                <a:latin typeface="Calibri" panose="020F0502020204030204"/>
                <a:ea typeface="宋体" panose="02010600030101010101" pitchFamily="2" charset="-122"/>
              </a:rPr>
              <a:t>概括</a:t>
            </a:r>
            <a:r>
              <a:rPr lang="en-US" altLang="zh-CN" sz="2000" dirty="0">
                <a:solidFill>
                  <a:srgbClr val="FFFFFF">
                    <a:lumMod val="50000"/>
                  </a:srgbClr>
                </a:solidFill>
                <a:latin typeface="Calibri" panose="020F0502020204030204"/>
                <a:ea typeface="宋体" panose="02010600030101010101" pitchFamily="2" charset="-122"/>
              </a:rPr>
              <a:t>的反映，是心理活动过程的高级阶段。</a:t>
            </a:r>
            <a:endParaRPr lang="en-US" altLang="zh-CN" sz="2000" dirty="0">
              <a:solidFill>
                <a:srgbClr val="FFFFFF">
                  <a:lumMod val="50000"/>
                </a:srgbClr>
              </a:solidFill>
              <a:latin typeface="Calibri" panose="020F0502020204030204"/>
              <a:ea typeface="宋体" panose="02010600030101010101" pitchFamily="2" charset="-122"/>
            </a:endParaRPr>
          </a:p>
        </p:txBody>
      </p:sp>
      <p:sp>
        <p:nvSpPr>
          <p:cNvPr id="2" name="PA_任意多边形 10"/>
          <p:cNvSpPr>
            <a:spLocks noEditPoints="1"/>
          </p:cNvSpPr>
          <p:nvPr>
            <p:custDataLst>
              <p:tags r:id="rId6"/>
            </p:custDataLst>
          </p:nvPr>
        </p:nvSpPr>
        <p:spPr bwMode="auto">
          <a:xfrm>
            <a:off x="567809" y="164407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5" name="组合 4"/>
          <p:cNvGrpSpPr/>
          <p:nvPr/>
        </p:nvGrpSpPr>
        <p:grpSpPr>
          <a:xfrm>
            <a:off x="459878" y="2655325"/>
            <a:ext cx="11201215" cy="4202675"/>
            <a:chOff x="161" y="3409"/>
            <a:chExt cx="18474" cy="7482"/>
          </a:xfrm>
        </p:grpSpPr>
        <p:sp>
          <p:nvSpPr>
            <p:cNvPr id="27" name="PA_矩形 4"/>
            <p:cNvSpPr/>
            <p:nvPr>
              <p:custDataLst>
                <p:tags r:id="rId7"/>
              </p:custDataLst>
            </p:nvPr>
          </p:nvSpPr>
          <p:spPr>
            <a:xfrm>
              <a:off x="161" y="3409"/>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分析过程</a:t>
              </a:r>
              <a:endParaRPr lang="zh-CN" altLang="en-US" sz="3600" b="1" dirty="0">
                <a:solidFill>
                  <a:srgbClr val="FFFFFF"/>
                </a:solidFill>
                <a:latin typeface="Calibri" panose="020F0502020204030204"/>
                <a:ea typeface="宋体" panose="02010600030101010101" pitchFamily="2" charset="-122"/>
              </a:endParaRPr>
            </a:p>
          </p:txBody>
        </p:sp>
        <p:sp>
          <p:nvSpPr>
            <p:cNvPr id="28" name="PA_矩形 5"/>
            <p:cNvSpPr/>
            <p:nvPr>
              <p:custDataLst>
                <p:tags r:id="rId8"/>
              </p:custDataLst>
            </p:nvPr>
          </p:nvSpPr>
          <p:spPr>
            <a:xfrm>
              <a:off x="3936" y="3409"/>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9" name="PA_矩形 24"/>
            <p:cNvSpPr>
              <a:spLocks noChangeArrowheads="1"/>
            </p:cNvSpPr>
            <p:nvPr>
              <p:custDataLst>
                <p:tags r:id="rId9"/>
              </p:custDataLst>
            </p:nvPr>
          </p:nvSpPr>
          <p:spPr bwMode="auto">
            <a:xfrm>
              <a:off x="3924" y="3787"/>
              <a:ext cx="14677"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r>
                <a:rPr lang="zh-CN" altLang="en-US" sz="2800" b="1" dirty="0"/>
                <a:t>指消费者在掌握消费对象一定量的信息的基础上对消费对象进行分析的过程</a:t>
              </a:r>
              <a:endParaRPr lang="zh-CN" altLang="en-US" sz="2800" b="1" dirty="0"/>
            </a:p>
          </p:txBody>
        </p:sp>
        <p:sp>
          <p:nvSpPr>
            <p:cNvPr id="30" name="PA_矩形 8"/>
            <p:cNvSpPr/>
            <p:nvPr>
              <p:custDataLst>
                <p:tags r:id="rId10"/>
              </p:custDataLst>
            </p:nvPr>
          </p:nvSpPr>
          <p:spPr>
            <a:xfrm>
              <a:off x="187" y="5934"/>
              <a:ext cx="3569" cy="2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比较过程</a:t>
              </a:r>
              <a:endParaRPr lang="zh-CN" altLang="en-US" sz="3600" b="1" dirty="0">
                <a:solidFill>
                  <a:srgbClr val="FFFFFF"/>
                </a:solidFill>
                <a:latin typeface="Calibri" panose="020F0502020204030204"/>
                <a:ea typeface="宋体" panose="02010600030101010101" pitchFamily="2" charset="-122"/>
              </a:endParaRPr>
            </a:p>
          </p:txBody>
        </p:sp>
        <p:sp>
          <p:nvSpPr>
            <p:cNvPr id="31" name="PA_矩形 9"/>
            <p:cNvSpPr/>
            <p:nvPr>
              <p:custDataLst>
                <p:tags r:id="rId11"/>
              </p:custDataLst>
            </p:nvPr>
          </p:nvSpPr>
          <p:spPr>
            <a:xfrm>
              <a:off x="3936" y="5934"/>
              <a:ext cx="1459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2" name="PA_矩形 24"/>
            <p:cNvSpPr>
              <a:spLocks noChangeArrowheads="1"/>
            </p:cNvSpPr>
            <p:nvPr>
              <p:custDataLst>
                <p:tags r:id="rId12"/>
              </p:custDataLst>
            </p:nvPr>
          </p:nvSpPr>
          <p:spPr bwMode="auto">
            <a:xfrm>
              <a:off x="4024" y="6313"/>
              <a:ext cx="14420" cy="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r>
                <a:rPr lang="zh-CN" altLang="en-US" sz="2800" b="1" dirty="0"/>
                <a:t>指消费者在经过初步分析，确定了购买的目标范围后，还会在几种商品之间进行选择</a:t>
              </a:r>
              <a:endParaRPr lang="zh-CN" altLang="en-US" sz="2800" b="1" dirty="0"/>
            </a:p>
          </p:txBody>
        </p:sp>
        <p:sp>
          <p:nvSpPr>
            <p:cNvPr id="22" name="PA_矩形 4"/>
            <p:cNvSpPr/>
            <p:nvPr>
              <p:custDataLst>
                <p:tags r:id="rId13"/>
              </p:custDataLst>
            </p:nvPr>
          </p:nvSpPr>
          <p:spPr>
            <a:xfrm>
              <a:off x="196" y="8509"/>
              <a:ext cx="3594" cy="22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r>
                <a:rPr lang="zh-CN" altLang="en-US" sz="3600" b="1" dirty="0">
                  <a:solidFill>
                    <a:srgbClr val="FFFFFF"/>
                  </a:solidFill>
                  <a:latin typeface="Calibri" panose="020F0502020204030204"/>
                  <a:ea typeface="宋体" panose="02010600030101010101" pitchFamily="2" charset="-122"/>
                </a:rPr>
                <a:t>评价过程</a:t>
              </a:r>
              <a:endParaRPr lang="zh-CN" altLang="en-US" sz="3600" b="1" dirty="0">
                <a:solidFill>
                  <a:srgbClr val="FFFFFF"/>
                </a:solidFill>
                <a:latin typeface="Calibri" panose="020F0502020204030204"/>
                <a:ea typeface="宋体" panose="02010600030101010101" pitchFamily="2" charset="-122"/>
              </a:endParaRPr>
            </a:p>
          </p:txBody>
        </p:sp>
        <p:sp>
          <p:nvSpPr>
            <p:cNvPr id="23" name="PA_矩形 5"/>
            <p:cNvSpPr/>
            <p:nvPr>
              <p:custDataLst>
                <p:tags r:id="rId14"/>
              </p:custDataLst>
            </p:nvPr>
          </p:nvSpPr>
          <p:spPr>
            <a:xfrm>
              <a:off x="3970" y="8509"/>
              <a:ext cx="14536" cy="229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4" name="PA_矩形 24"/>
            <p:cNvSpPr>
              <a:spLocks noChangeArrowheads="1"/>
            </p:cNvSpPr>
            <p:nvPr>
              <p:custDataLst>
                <p:tags r:id="rId15"/>
              </p:custDataLst>
            </p:nvPr>
          </p:nvSpPr>
          <p:spPr bwMode="auto">
            <a:xfrm>
              <a:off x="3958" y="8590"/>
              <a:ext cx="14677" cy="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r>
                <a:rPr lang="zh-CN" altLang="en-US" sz="2800" b="1" dirty="0"/>
                <a:t>指在确定购买目标后，消费者会对其进行购前预测评价，运用判断、推理的思维方式，对商品的内在属性及其本质进行概括，对购买决策作好心理准备。</a:t>
              </a:r>
              <a:endParaRPr lang="zh-CN" altLang="en-US" sz="2800" b="1" dirty="0"/>
            </a:p>
          </p:txBody>
        </p:sp>
      </p:grpSp>
      <p:sp>
        <p:nvSpPr>
          <p:cNvPr id="25" name="矩形 24"/>
          <p:cNvSpPr/>
          <p:nvPr/>
        </p:nvSpPr>
        <p:spPr>
          <a:xfrm>
            <a:off x="1172022" y="2016036"/>
            <a:ext cx="4152099" cy="523220"/>
          </a:xfrm>
          <a:prstGeom prst="rect">
            <a:avLst/>
          </a:prstGeom>
        </p:spPr>
        <p:txBody>
          <a:bodyPr wrap="none">
            <a:spAutoFit/>
          </a:bodyPr>
          <a:lstStyle/>
          <a:p>
            <a:r>
              <a:rPr lang="zh-CN" altLang="en-US" sz="2800" b="1" dirty="0"/>
              <a:t>（一）消费者的思维过程</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67" name="PA_组合 19"/>
          <p:cNvGrpSpPr/>
          <p:nvPr>
            <p:custDataLst>
              <p:tags r:id="rId1"/>
            </p:custDataLst>
          </p:nvPr>
        </p:nvGrpSpPr>
        <p:grpSpPr bwMode="auto">
          <a:xfrm>
            <a:off x="1013884" y="1993170"/>
            <a:ext cx="2311400" cy="3370773"/>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1D69A3"/>
                </a:solidFill>
                <a:latin typeface="Calibri" panose="020F0502020204030204"/>
                <a:ea typeface="宋体" panose="02010600030101010101" pitchFamily="2" charset="-122"/>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33" name="组合 32"/>
          <p:cNvGrpSpPr/>
          <p:nvPr/>
        </p:nvGrpSpPr>
        <p:grpSpPr>
          <a:xfrm>
            <a:off x="4580255" y="1703070"/>
            <a:ext cx="6421120" cy="958850"/>
            <a:chOff x="6100" y="3139"/>
            <a:chExt cx="10112" cy="1510"/>
          </a:xfrm>
        </p:grpSpPr>
        <p:sp>
          <p:nvSpPr>
            <p:cNvPr id="27663" name="PA_椭圆 15"/>
            <p:cNvSpPr>
              <a:spLocks noChangeArrowheads="1"/>
            </p:cNvSpPr>
            <p:nvPr>
              <p:custDataLst>
                <p:tags r:id="rId2"/>
              </p:custDataLst>
            </p:nvPr>
          </p:nvSpPr>
          <p:spPr bwMode="auto">
            <a:xfrm>
              <a:off x="6100" y="3554"/>
              <a:ext cx="747" cy="680"/>
            </a:xfrm>
            <a:prstGeom prst="ellipse">
              <a:avLst/>
            </a:pr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91" name="PA_矩形 43"/>
            <p:cNvSpPr>
              <a:spLocks noChangeArrowheads="1"/>
            </p:cNvSpPr>
            <p:nvPr>
              <p:custDataLst>
                <p:tags r:id="rId3"/>
              </p:custDataLst>
            </p:nvPr>
          </p:nvSpPr>
          <p:spPr bwMode="auto">
            <a:xfrm>
              <a:off x="7203" y="3139"/>
              <a:ext cx="9009"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rgbClr val="FFFFFF">
                      <a:lumMod val="50000"/>
                    </a:srgbClr>
                  </a:solidFill>
                  <a:latin typeface="Calibri" panose="020F0502020204030204"/>
                  <a:ea typeface="宋体" panose="02010600030101010101" pitchFamily="2" charset="-122"/>
                </a:rPr>
                <a:t>独立性</a:t>
              </a:r>
              <a:endParaRPr lang="zh-CN" altLang="en-US" sz="2000" b="1">
                <a:solidFill>
                  <a:srgbClr val="FFFFFF">
                    <a:lumMod val="50000"/>
                  </a:srgbClr>
                </a:solidFill>
                <a:latin typeface="Calibri" panose="020F0502020204030204"/>
                <a:ea typeface="宋体" panose="02010600030101010101" pitchFamily="2" charset="-122"/>
              </a:endParaRPr>
            </a:p>
            <a:p>
              <a:pPr defTabSz="1219200">
                <a:lnSpc>
                  <a:spcPct val="120000"/>
                </a:lnSpc>
              </a:pPr>
              <a:r>
                <a:rPr sz="1600">
                  <a:solidFill>
                    <a:srgbClr val="FFFFFF">
                      <a:lumMod val="50000"/>
                    </a:srgbClr>
                  </a:solidFill>
                  <a:latin typeface="Calibri" panose="020F0502020204030204"/>
                  <a:ea typeface="宋体" panose="02010600030101010101" pitchFamily="2" charset="-122"/>
                </a:rPr>
                <a:t>有自己的主见，能自行鉴别商品的性能和权衡利弊等，独立作出购买决定</a:t>
              </a:r>
              <a:endParaRPr lang="zh-CN" sz="1600">
                <a:solidFill>
                  <a:srgbClr val="FFFFFF">
                    <a:lumMod val="50000"/>
                  </a:srgbClr>
                </a:solidFill>
                <a:latin typeface="Calibri" panose="020F0502020204030204"/>
                <a:ea typeface="宋体" panose="02010600030101010101" pitchFamily="2" charset="-122"/>
              </a:endParaRPr>
            </a:p>
          </p:txBody>
        </p:sp>
      </p:grpSp>
      <p:sp>
        <p:nvSpPr>
          <p:cNvPr id="3" name="文本框 2"/>
          <p:cNvSpPr txBox="1"/>
          <p:nvPr/>
        </p:nvSpPr>
        <p:spPr>
          <a:xfrm>
            <a:off x="1678305" y="3005455"/>
            <a:ext cx="983615" cy="398780"/>
          </a:xfrm>
          <a:prstGeom prst="rect">
            <a:avLst/>
          </a:prstGeom>
          <a:noFill/>
        </p:spPr>
        <p:txBody>
          <a:bodyPr wrap="square" rtlCol="0">
            <a:spAutoFit/>
          </a:bodyPr>
          <a:lstStyle/>
          <a:p>
            <a:pPr algn="ctr"/>
            <a:r>
              <a:rPr lang="zh-CN" altLang="en-US" sz="2000" b="1">
                <a:solidFill>
                  <a:schemeClr val="bg2">
                    <a:lumMod val="50000"/>
                  </a:schemeClr>
                </a:solidFill>
              </a:rPr>
              <a:t>思维</a:t>
            </a:r>
            <a:endParaRPr lang="zh-CN" altLang="en-US" sz="2000" b="1">
              <a:solidFill>
                <a:schemeClr val="bg2">
                  <a:lumMod val="50000"/>
                </a:schemeClr>
              </a:solidFill>
            </a:endParaRPr>
          </a:p>
        </p:txBody>
      </p:sp>
      <p:grpSp>
        <p:nvGrpSpPr>
          <p:cNvPr id="11" name="组合 10"/>
          <p:cNvGrpSpPr/>
          <p:nvPr/>
        </p:nvGrpSpPr>
        <p:grpSpPr>
          <a:xfrm>
            <a:off x="4580255" y="2907030"/>
            <a:ext cx="6421755" cy="958850"/>
            <a:chOff x="5921" y="4759"/>
            <a:chExt cx="10113" cy="1510"/>
          </a:xfrm>
        </p:grpSpPr>
        <p:sp>
          <p:nvSpPr>
            <p:cNvPr id="27664" name="PA_椭圆 16"/>
            <p:cNvSpPr>
              <a:spLocks noChangeArrowheads="1"/>
            </p:cNvSpPr>
            <p:nvPr>
              <p:custDataLst>
                <p:tags r:id="rId4"/>
              </p:custDataLst>
            </p:nvPr>
          </p:nvSpPr>
          <p:spPr bwMode="auto">
            <a:xfrm>
              <a:off x="5921" y="5174"/>
              <a:ext cx="680" cy="680"/>
            </a:xfrm>
            <a:prstGeom prst="ellipse">
              <a:avLst/>
            </a:prstGeom>
            <a:solidFill>
              <a:schemeClr val="accent3"/>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 name="PA_矩形 43"/>
            <p:cNvSpPr>
              <a:spLocks noChangeArrowheads="1"/>
            </p:cNvSpPr>
            <p:nvPr>
              <p:custDataLst>
                <p:tags r:id="rId5"/>
              </p:custDataLst>
            </p:nvPr>
          </p:nvSpPr>
          <p:spPr bwMode="auto">
            <a:xfrm>
              <a:off x="7024" y="4759"/>
              <a:ext cx="9010"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rgbClr val="FFFFFF">
                      <a:lumMod val="50000"/>
                    </a:srgbClr>
                  </a:solidFill>
                  <a:latin typeface="Calibri" panose="020F0502020204030204"/>
                  <a:ea typeface="宋体" panose="02010600030101010101" pitchFamily="2" charset="-122"/>
                </a:rPr>
                <a:t>灵活性</a:t>
              </a:r>
              <a:endParaRPr lang="zh-CN" altLang="en-US" sz="2000" b="1">
                <a:solidFill>
                  <a:srgbClr val="FFFFFF">
                    <a:lumMod val="50000"/>
                  </a:srgbClr>
                </a:solidFill>
                <a:latin typeface="Calibri" panose="020F0502020204030204"/>
                <a:ea typeface="宋体" panose="02010600030101010101" pitchFamily="2" charset="-122"/>
              </a:endParaRPr>
            </a:p>
            <a:p>
              <a:pPr defTabSz="1219200">
                <a:lnSpc>
                  <a:spcPct val="120000"/>
                </a:lnSpc>
              </a:pPr>
              <a:r>
                <a:rPr sz="1600">
                  <a:solidFill>
                    <a:srgbClr val="FFFFFF">
                      <a:lumMod val="50000"/>
                    </a:srgbClr>
                  </a:solidFill>
                  <a:latin typeface="Calibri" panose="020F0502020204030204"/>
                  <a:ea typeface="宋体" panose="02010600030101010101" pitchFamily="2" charset="-122"/>
                </a:rPr>
                <a:t>能够依据市场的变化，运用已有的经验，思维活跃并及时地改变原来的计划，作出某种变通的决定</a:t>
              </a:r>
              <a:endParaRPr sz="1600">
                <a:solidFill>
                  <a:srgbClr val="FFFFFF">
                    <a:lumMod val="50000"/>
                  </a:srgbClr>
                </a:solidFill>
                <a:latin typeface="Calibri" panose="020F0502020204030204"/>
                <a:ea typeface="宋体" panose="02010600030101010101" pitchFamily="2" charset="-122"/>
              </a:endParaRPr>
            </a:p>
          </p:txBody>
        </p:sp>
      </p:grpSp>
      <p:grpSp>
        <p:nvGrpSpPr>
          <p:cNvPr id="14" name="组合 13"/>
          <p:cNvGrpSpPr/>
          <p:nvPr/>
        </p:nvGrpSpPr>
        <p:grpSpPr>
          <a:xfrm>
            <a:off x="4580255" y="4110990"/>
            <a:ext cx="6423025" cy="958850"/>
            <a:chOff x="5921" y="6769"/>
            <a:chExt cx="10115" cy="1510"/>
          </a:xfrm>
        </p:grpSpPr>
        <p:sp>
          <p:nvSpPr>
            <p:cNvPr id="27665" name="PA_椭圆 17"/>
            <p:cNvSpPr>
              <a:spLocks noChangeArrowheads="1"/>
            </p:cNvSpPr>
            <p:nvPr>
              <p:custDataLst>
                <p:tags r:id="rId6"/>
              </p:custDataLst>
            </p:nvPr>
          </p:nvSpPr>
          <p:spPr bwMode="auto">
            <a:xfrm>
              <a:off x="5921" y="7187"/>
              <a:ext cx="680" cy="674"/>
            </a:xfrm>
            <a:prstGeom prst="ellipse">
              <a:avLst/>
            </a:prstGeom>
            <a:solidFill>
              <a:schemeClr val="accent4"/>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8" name="PA_矩形 43"/>
            <p:cNvSpPr>
              <a:spLocks noChangeArrowheads="1"/>
            </p:cNvSpPr>
            <p:nvPr>
              <p:custDataLst>
                <p:tags r:id="rId7"/>
              </p:custDataLst>
            </p:nvPr>
          </p:nvSpPr>
          <p:spPr bwMode="auto">
            <a:xfrm>
              <a:off x="7024" y="6769"/>
              <a:ext cx="9012"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rgbClr val="FFFFFF">
                      <a:lumMod val="50000"/>
                    </a:srgbClr>
                  </a:solidFill>
                  <a:latin typeface="Calibri" panose="020F0502020204030204"/>
                  <a:ea typeface="宋体" panose="02010600030101010101" pitchFamily="2" charset="-122"/>
                </a:rPr>
                <a:t>敏捷性</a:t>
              </a:r>
              <a:endParaRPr lang="zh-CN" altLang="en-US" sz="2000" b="1">
                <a:solidFill>
                  <a:srgbClr val="FFFFFF">
                    <a:lumMod val="50000"/>
                  </a:srgbClr>
                </a:solidFill>
                <a:latin typeface="Calibri" panose="020F0502020204030204"/>
                <a:ea typeface="宋体" panose="02010600030101010101" pitchFamily="2" charset="-122"/>
              </a:endParaRPr>
            </a:p>
            <a:p>
              <a:pPr defTabSz="1219200">
                <a:lnSpc>
                  <a:spcPct val="120000"/>
                </a:lnSpc>
              </a:pPr>
              <a:r>
                <a:rPr sz="1600">
                  <a:solidFill>
                    <a:srgbClr val="FFFFFF">
                      <a:lumMod val="50000"/>
                    </a:srgbClr>
                  </a:solidFill>
                  <a:latin typeface="Calibri" panose="020F0502020204030204"/>
                  <a:ea typeface="宋体" panose="02010600030101010101" pitchFamily="2" charset="-122"/>
                </a:rPr>
                <a:t>具有思维敏捷性的消费者多谋善断、反应迅速、应变果断，能够迅速地作出购买决定</a:t>
              </a:r>
              <a:endParaRPr lang="zh-CN" sz="1600">
                <a:solidFill>
                  <a:srgbClr val="FFFFFF">
                    <a:lumMod val="50000"/>
                  </a:srgbClr>
                </a:solidFill>
                <a:latin typeface="Calibri" panose="020F0502020204030204"/>
                <a:ea typeface="宋体" panose="02010600030101010101" pitchFamily="2" charset="-122"/>
              </a:endParaRPr>
            </a:p>
          </p:txBody>
        </p:sp>
      </p:grpSp>
      <p:grpSp>
        <p:nvGrpSpPr>
          <p:cNvPr id="13" name="组合 12"/>
          <p:cNvGrpSpPr/>
          <p:nvPr/>
        </p:nvGrpSpPr>
        <p:grpSpPr>
          <a:xfrm>
            <a:off x="4580255" y="5314950"/>
            <a:ext cx="6422390" cy="958850"/>
            <a:chOff x="5702" y="8826"/>
            <a:chExt cx="10114" cy="1510"/>
          </a:xfrm>
        </p:grpSpPr>
        <p:sp>
          <p:nvSpPr>
            <p:cNvPr id="27666" name="PA_椭圆 18"/>
            <p:cNvSpPr>
              <a:spLocks noChangeArrowheads="1"/>
            </p:cNvSpPr>
            <p:nvPr>
              <p:custDataLst>
                <p:tags r:id="rId8"/>
              </p:custDataLst>
            </p:nvPr>
          </p:nvSpPr>
          <p:spPr bwMode="auto">
            <a:xfrm>
              <a:off x="5702" y="9241"/>
              <a:ext cx="680" cy="680"/>
            </a:xfrm>
            <a:prstGeom prst="ellipse">
              <a:avLst/>
            </a:prstGeom>
            <a:solidFill>
              <a:schemeClr val="accent5"/>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9" name="PA_矩形 43"/>
            <p:cNvSpPr>
              <a:spLocks noChangeArrowheads="1"/>
            </p:cNvSpPr>
            <p:nvPr>
              <p:custDataLst>
                <p:tags r:id="rId9"/>
              </p:custDataLst>
            </p:nvPr>
          </p:nvSpPr>
          <p:spPr bwMode="auto">
            <a:xfrm>
              <a:off x="6610" y="8826"/>
              <a:ext cx="9206"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pPr>
              <a:r>
                <a:rPr lang="zh-CN" altLang="en-US" sz="2000" b="1">
                  <a:solidFill>
                    <a:srgbClr val="FFFFFF">
                      <a:lumMod val="50000"/>
                    </a:srgbClr>
                  </a:solidFill>
                  <a:latin typeface="Calibri" panose="020F0502020204030204"/>
                  <a:ea typeface="宋体" panose="02010600030101010101" pitchFamily="2" charset="-122"/>
                  <a:sym typeface="+mn-ea"/>
                </a:rPr>
                <a:t>创造性</a:t>
              </a:r>
              <a:endParaRPr lang="zh-CN" altLang="en-US" sz="2000" b="1">
                <a:solidFill>
                  <a:srgbClr val="FFFFFF">
                    <a:lumMod val="50000"/>
                  </a:srgbClr>
                </a:solidFill>
                <a:latin typeface="Calibri" panose="020F0502020204030204"/>
                <a:ea typeface="宋体" panose="02010600030101010101" pitchFamily="2" charset="-122"/>
                <a:sym typeface="+mn-ea"/>
              </a:endParaRPr>
            </a:p>
            <a:p>
              <a:pPr defTabSz="1219200">
                <a:lnSpc>
                  <a:spcPct val="120000"/>
                </a:lnSpc>
              </a:pPr>
              <a:r>
                <a:rPr sz="1600">
                  <a:solidFill>
                    <a:srgbClr val="FFFFFF">
                      <a:lumMod val="50000"/>
                    </a:srgbClr>
                  </a:solidFill>
                  <a:latin typeface="Calibri" panose="020F0502020204030204"/>
                  <a:ea typeface="宋体" panose="02010600030101010101" pitchFamily="2" charset="-122"/>
                </a:rPr>
                <a:t>能够根据已有信息，从不同角度、不同方向思考，多方面寻求多样化选择</a:t>
              </a:r>
              <a:endParaRPr sz="1600">
                <a:solidFill>
                  <a:srgbClr val="FFFFFF">
                    <a:lumMod val="50000"/>
                  </a:srgbClr>
                </a:solidFill>
                <a:latin typeface="Calibri" panose="020F0502020204030204"/>
                <a:ea typeface="宋体" panose="02010600030101010101" pitchFamily="2" charset="-122"/>
              </a:endParaRPr>
            </a:p>
          </p:txBody>
        </p:sp>
      </p:grpSp>
      <p:sp>
        <p:nvSpPr>
          <p:cNvPr id="25" name="矩形 24"/>
          <p:cNvSpPr/>
          <p:nvPr/>
        </p:nvSpPr>
        <p:spPr>
          <a:xfrm>
            <a:off x="2072774" y="637612"/>
            <a:ext cx="4857420" cy="523220"/>
          </a:xfrm>
          <a:prstGeom prst="rect">
            <a:avLst/>
          </a:prstGeom>
        </p:spPr>
        <p:txBody>
          <a:bodyPr wrap="none">
            <a:spAutoFit/>
          </a:bodyPr>
          <a:lstStyle/>
          <a:p>
            <a:r>
              <a:rPr lang="zh-CN" altLang="en-US" sz="2800" b="1" dirty="0"/>
              <a:t>（二）</a:t>
            </a:r>
            <a:r>
              <a:rPr lang="zh-CN" altLang="en-US" sz="2800" dirty="0"/>
              <a:t>思维特点与消费者行为</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智力测验4"/>
          <p:cNvPicPr>
            <a:picLocks noGrp="1" noChangeAspect="1" noChangeArrowheads="1"/>
          </p:cNvPicPr>
          <p:nvPr>
            <p:ph idx="1"/>
          </p:nvPr>
        </p:nvPicPr>
        <p:blipFill>
          <a:blip r:embed="rId1"/>
          <a:srcRect/>
          <a:stretch>
            <a:fillRect/>
          </a:stretch>
        </p:blipFill>
        <p:spPr>
          <a:xfrm>
            <a:off x="1295401" y="2420938"/>
            <a:ext cx="4993217" cy="3529012"/>
          </a:xfrm>
          <a:noFill/>
        </p:spPr>
      </p:pic>
      <p:sp>
        <p:nvSpPr>
          <p:cNvPr id="41986" name="Rectangle 2"/>
          <p:cNvSpPr>
            <a:spLocks noGrp="1" noChangeArrowheads="1"/>
          </p:cNvSpPr>
          <p:nvPr>
            <p:ph type="title"/>
          </p:nvPr>
        </p:nvSpPr>
        <p:spPr>
          <a:xfrm>
            <a:off x="2235200" y="1008064"/>
            <a:ext cx="9347200" cy="744537"/>
          </a:xfrm>
        </p:spPr>
        <p:txBody>
          <a:bodyPr>
            <a:normAutofit fontScale="90000"/>
          </a:bodyPr>
          <a:lstStyle/>
          <a:p>
            <a:pPr eaLnBrk="1" fontAlgn="auto" hangingPunct="1">
              <a:spcAft>
                <a:spcPts val="0"/>
              </a:spcAft>
              <a:defRPr/>
            </a:pPr>
            <a:r>
              <a:rPr lang="en-US" altLang="zh-CN" dirty="0"/>
              <a:t>   </a:t>
            </a:r>
            <a:endParaRPr lang="en-US" altLang="zh-CN" sz="4300" dirty="0">
              <a:solidFill>
                <a:schemeClr val="folHlink"/>
              </a:solidFill>
              <a:ea typeface="华文行楷" pitchFamily="2" charset="-122"/>
            </a:endParaRPr>
          </a:p>
        </p:txBody>
      </p:sp>
      <p:sp>
        <p:nvSpPr>
          <p:cNvPr id="65540" name="Text Box 4"/>
          <p:cNvSpPr txBox="1">
            <a:spLocks noChangeArrowheads="1"/>
          </p:cNvSpPr>
          <p:nvPr/>
        </p:nvSpPr>
        <p:spPr bwMode="auto">
          <a:xfrm>
            <a:off x="6864351" y="2781301"/>
            <a:ext cx="4607983" cy="1815882"/>
          </a:xfrm>
          <a:prstGeom prst="rect">
            <a:avLst/>
          </a:prstGeom>
          <a:noFill/>
          <a:ln w="9525">
            <a:noFill/>
            <a:miter lim="800000"/>
          </a:ln>
        </p:spPr>
        <p:txBody>
          <a:bodyPr>
            <a:spAutoFit/>
          </a:bodyPr>
          <a:lstStyle/>
          <a:p>
            <a:r>
              <a:rPr kumimoji="1" lang="en-US" altLang="zh-CN" sz="2800" b="1">
                <a:latin typeface="Verdana" panose="020B0604030504040204" pitchFamily="34" charset="0"/>
              </a:rPr>
              <a:t> </a:t>
            </a:r>
            <a:r>
              <a:rPr kumimoji="1" lang="zh-CN" altLang="en-US" sz="2800" b="1">
                <a:latin typeface="Verdana" panose="020B0604030504040204" pitchFamily="34" charset="0"/>
              </a:rPr>
              <a:t>左图上有九个等距点，用一笔画出来的直线段把它们连接起来，最少用几条直线段完成？</a:t>
            </a:r>
            <a:endParaRPr kumimoji="1" lang="zh-CN" altLang="en-US" sz="2800" b="1">
              <a:latin typeface="Verdana" panose="020B0604030504040204" pitchFamily="34" charset="0"/>
            </a:endParaRPr>
          </a:p>
        </p:txBody>
      </p:sp>
      <p:sp>
        <p:nvSpPr>
          <p:cNvPr id="5" name="TextBox 4"/>
          <p:cNvSpPr txBox="1"/>
          <p:nvPr/>
        </p:nvSpPr>
        <p:spPr>
          <a:xfrm>
            <a:off x="1487605" y="1214651"/>
            <a:ext cx="2552131" cy="461665"/>
          </a:xfrm>
          <a:prstGeom prst="rect">
            <a:avLst/>
          </a:prstGeom>
          <a:solidFill>
            <a:schemeClr val="bg2">
              <a:lumMod val="95000"/>
            </a:schemeClr>
          </a:solidFill>
        </p:spPr>
        <p:txBody>
          <a:bodyPr wrap="square" rtlCol="0">
            <a:spAutoFit/>
          </a:bodyPr>
          <a:lstStyle/>
          <a:p>
            <a:r>
              <a:rPr lang="zh-CN" altLang="en-US" sz="2400" b="1" dirty="0"/>
              <a:t>思维小测试：</a:t>
            </a:r>
            <a:endParaRPr lang="zh-CN" altLang="en-US" sz="2400" b="1"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defRPr/>
            </a:pPr>
            <a:r>
              <a:rPr lang="zh-CN" altLang="en-US" sz="4400" dirty="0">
                <a:solidFill>
                  <a:srgbClr val="FF9933"/>
                </a:solidFill>
                <a:ea typeface="幼圆" pitchFamily="49" charset="-122"/>
              </a:rPr>
              <a:t>答   案</a:t>
            </a:r>
            <a:endParaRPr lang="zh-CN" altLang="en-US" dirty="0"/>
          </a:p>
        </p:txBody>
      </p:sp>
      <p:sp>
        <p:nvSpPr>
          <p:cNvPr id="66563" name="Text Box 5"/>
          <p:cNvSpPr>
            <a:spLocks noGrp="1" noChangeArrowheads="1"/>
          </p:cNvSpPr>
          <p:nvPr>
            <p:ph idx="1"/>
          </p:nvPr>
        </p:nvSpPr>
        <p:spPr>
          <a:xfrm>
            <a:off x="609600" y="1600201"/>
            <a:ext cx="10972800" cy="904863"/>
          </a:xfrm>
        </p:spPr>
        <p:txBody>
          <a:bodyPr>
            <a:spAutoFit/>
          </a:bodyPr>
          <a:lstStyle/>
          <a:p>
            <a:r>
              <a:rPr kumimoji="1" lang="en-US" altLang="zh-CN" sz="2400" b="1">
                <a:latin typeface="Verdana" panose="020B0604030504040204" pitchFamily="34" charset="0"/>
              </a:rPr>
              <a:t>1.</a:t>
            </a:r>
            <a:r>
              <a:rPr kumimoji="1" lang="zh-CN" altLang="en-US" sz="2400" b="1">
                <a:latin typeface="Verdana" panose="020B0604030504040204" pitchFamily="34" charset="0"/>
              </a:rPr>
              <a:t>多数人在一开始考虑时，</a:t>
            </a:r>
            <a:endParaRPr kumimoji="1" lang="zh-CN" altLang="en-US" sz="2400" b="1">
              <a:latin typeface="Verdana" panose="020B0604030504040204" pitchFamily="34" charset="0"/>
            </a:endParaRPr>
          </a:p>
          <a:p>
            <a:r>
              <a:rPr kumimoji="1" lang="zh-CN" altLang="en-US" sz="2400" b="1">
                <a:latin typeface="Verdana" panose="020B0604030504040204" pitchFamily="34" charset="0"/>
              </a:rPr>
              <a:t>  多半容易认为用五条线。</a:t>
            </a:r>
            <a:endParaRPr kumimoji="1" lang="zh-CN" altLang="en-US" sz="2400" b="1">
              <a:latin typeface="Verdana" panose="020B0604030504040204" pitchFamily="34" charset="0"/>
            </a:endParaRPr>
          </a:p>
        </p:txBody>
      </p:sp>
      <p:pic>
        <p:nvPicPr>
          <p:cNvPr id="66564" name="Picture 3" descr="智力测验5"/>
          <p:cNvPicPr>
            <a:picLocks noChangeAspect="1" noChangeArrowheads="1"/>
          </p:cNvPicPr>
          <p:nvPr/>
        </p:nvPicPr>
        <p:blipFill>
          <a:blip r:embed="rId1"/>
          <a:srcRect/>
          <a:stretch>
            <a:fillRect/>
          </a:stretch>
        </p:blipFill>
        <p:spPr bwMode="auto">
          <a:xfrm>
            <a:off x="6381751" y="2000251"/>
            <a:ext cx="2184400" cy="1446213"/>
          </a:xfrm>
          <a:prstGeom prst="rect">
            <a:avLst/>
          </a:prstGeom>
          <a:noFill/>
          <a:ln w="9525">
            <a:noFill/>
            <a:miter lim="800000"/>
            <a:headEnd/>
            <a:tailEnd/>
          </a:ln>
        </p:spPr>
      </p:pic>
      <p:sp>
        <p:nvSpPr>
          <p:cNvPr id="66565" name="Text Box 6"/>
          <p:cNvSpPr txBox="1">
            <a:spLocks noChangeArrowheads="1"/>
          </p:cNvSpPr>
          <p:nvPr/>
        </p:nvSpPr>
        <p:spPr bwMode="auto">
          <a:xfrm>
            <a:off x="857251" y="3857625"/>
            <a:ext cx="3608680" cy="461665"/>
          </a:xfrm>
          <a:prstGeom prst="rect">
            <a:avLst/>
          </a:prstGeom>
          <a:noFill/>
          <a:ln w="9525">
            <a:noFill/>
            <a:miter lim="800000"/>
          </a:ln>
        </p:spPr>
        <p:txBody>
          <a:bodyPr wrap="none">
            <a:spAutoFit/>
          </a:bodyPr>
          <a:lstStyle/>
          <a:p>
            <a:r>
              <a:rPr kumimoji="1" lang="en-US" altLang="zh-CN" sz="2400" b="1">
                <a:latin typeface="Verdana" panose="020B0604030504040204" pitchFamily="34" charset="0"/>
              </a:rPr>
              <a:t>2.</a:t>
            </a:r>
            <a:r>
              <a:rPr kumimoji="1" lang="zh-CN" altLang="en-US" sz="2400" b="1">
                <a:latin typeface="Verdana" panose="020B0604030504040204" pitchFamily="34" charset="0"/>
              </a:rPr>
              <a:t>实际用四条线就可以。</a:t>
            </a:r>
            <a:endParaRPr kumimoji="1" lang="zh-CN" altLang="en-US" sz="2400" b="1">
              <a:latin typeface="Verdana" panose="020B0604030504040204" pitchFamily="34" charset="0"/>
            </a:endParaRPr>
          </a:p>
        </p:txBody>
      </p:sp>
      <p:pic>
        <p:nvPicPr>
          <p:cNvPr id="66566" name="Picture 4" descr="智力测验6"/>
          <p:cNvPicPr>
            <a:picLocks noChangeAspect="1" noChangeArrowheads="1"/>
          </p:cNvPicPr>
          <p:nvPr/>
        </p:nvPicPr>
        <p:blipFill>
          <a:blip r:embed="rId2"/>
          <a:srcRect/>
          <a:stretch>
            <a:fillRect/>
          </a:stretch>
        </p:blipFill>
        <p:spPr bwMode="auto">
          <a:xfrm>
            <a:off x="5143500" y="4429125"/>
            <a:ext cx="2540000" cy="1792288"/>
          </a:xfrm>
          <a:prstGeom prst="rect">
            <a:avLst/>
          </a:prstGeom>
          <a:noFill/>
          <a:ln w="9525">
            <a:noFill/>
            <a:miter lim="800000"/>
            <a:headEnd/>
            <a:tailEnd/>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t="61136"/>
          <a:stretch>
            <a:fillRect/>
          </a:stretch>
        </p:blipFill>
        <p:spPr>
          <a:xfrm>
            <a:off x="1106170" y="385445"/>
            <a:ext cx="3467100" cy="3346450"/>
          </a:xfrm>
          <a:prstGeom prst="rect">
            <a:avLst/>
          </a:prstGeom>
        </p:spPr>
      </p:pic>
      <p:pic>
        <p:nvPicPr>
          <p:cNvPr id="3" name="图片 2"/>
          <p:cNvPicPr>
            <a:picLocks noChangeAspect="1"/>
          </p:cNvPicPr>
          <p:nvPr/>
        </p:nvPicPr>
        <p:blipFill>
          <a:blip r:embed="rId2"/>
          <a:srcRect t="23820" r="55934" b="39127"/>
          <a:stretch>
            <a:fillRect/>
          </a:stretch>
        </p:blipFill>
        <p:spPr>
          <a:xfrm>
            <a:off x="6037580" y="385445"/>
            <a:ext cx="4163695" cy="3390900"/>
          </a:xfrm>
          <a:prstGeom prst="rect">
            <a:avLst/>
          </a:prstGeom>
        </p:spPr>
      </p:pic>
      <p:sp>
        <p:nvSpPr>
          <p:cNvPr id="4" name="文本框 3"/>
          <p:cNvSpPr txBox="1"/>
          <p:nvPr/>
        </p:nvSpPr>
        <p:spPr>
          <a:xfrm>
            <a:off x="1968500" y="5030470"/>
            <a:ext cx="7202805" cy="645160"/>
          </a:xfrm>
          <a:prstGeom prst="rect">
            <a:avLst/>
          </a:prstGeom>
          <a:noFill/>
        </p:spPr>
        <p:txBody>
          <a:bodyPr wrap="square" rtlCol="0">
            <a:spAutoFit/>
          </a:bodyPr>
          <a:p>
            <a:r>
              <a:rPr lang="zh-CN" altLang="en-US" sz="3600" b="1"/>
              <a:t>是谁？</a:t>
            </a:r>
            <a:endParaRPr lang="zh-CN" altLang="en-US" sz="3600" b="1"/>
          </a:p>
        </p:txBody>
      </p:sp>
      <p:sp>
        <p:nvSpPr>
          <p:cNvPr id="5" name="文本框 4"/>
          <p:cNvSpPr txBox="1"/>
          <p:nvPr/>
        </p:nvSpPr>
        <p:spPr>
          <a:xfrm>
            <a:off x="1735455" y="5775960"/>
            <a:ext cx="5074920" cy="583565"/>
          </a:xfrm>
          <a:prstGeom prst="rect">
            <a:avLst/>
          </a:prstGeom>
          <a:noFill/>
        </p:spPr>
        <p:txBody>
          <a:bodyPr wrap="square" rtlCol="0">
            <a:spAutoFit/>
          </a:bodyPr>
          <a:p>
            <a:r>
              <a:rPr lang="zh-CN" altLang="en-US" sz="3200" b="1"/>
              <a:t>是什么产品？</a:t>
            </a:r>
            <a:endParaRPr lang="zh-CN" alt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2" name="PA_组合 6151"/>
          <p:cNvGrpSpPr/>
          <p:nvPr>
            <p:custDataLst>
              <p:tags r:id="rId1"/>
            </p:custDataLst>
          </p:nvPr>
        </p:nvGrpSpPr>
        <p:grpSpPr>
          <a:xfrm>
            <a:off x="2010833" y="2642568"/>
            <a:ext cx="2599267" cy="2602187"/>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6151" name="PA_组合 6150"/>
          <p:cNvGrpSpPr/>
          <p:nvPr>
            <p:custDataLst>
              <p:tags r:id="rId2"/>
            </p:custDataLst>
          </p:nvPr>
        </p:nvGrpSpPr>
        <p:grpSpPr>
          <a:xfrm>
            <a:off x="1483786" y="2396960"/>
            <a:ext cx="1830916" cy="154776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sp>
        <p:nvSpPr>
          <p:cNvPr id="42" name="PA_任意多边形 12"/>
          <p:cNvSpPr/>
          <p:nvPr>
            <p:custDataLst>
              <p:tags r:id="rId3"/>
            </p:custDataLst>
          </p:nvPr>
        </p:nvSpPr>
        <p:spPr bwMode="auto">
          <a:xfrm flipV="1">
            <a:off x="1483786" y="3943661"/>
            <a:ext cx="1830916" cy="17224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6" name="PA_矩形 38"/>
          <p:cNvSpPr/>
          <p:nvPr>
            <p:custDataLst>
              <p:tags r:id="rId4"/>
            </p:custDataLst>
          </p:nvPr>
        </p:nvSpPr>
        <p:spPr>
          <a:xfrm>
            <a:off x="1710055" y="695325"/>
            <a:ext cx="8771890" cy="706755"/>
          </a:xfrm>
          <a:prstGeom prst="rect">
            <a:avLst/>
          </a:prstGeom>
        </p:spPr>
        <p:txBody>
          <a:bodyPr wrap="square">
            <a:spAutoFit/>
          </a:bodyPr>
          <a:lstStyle/>
          <a:p>
            <a:pPr algn="ctr" defTabSz="1219200"/>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第三节  </a:t>
            </a:r>
            <a:r>
              <a:rPr lang="en-US" altLang="zh-CN"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 </a:t>
            </a:r>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消费者的情绪、情感与意志</a:t>
            </a:r>
            <a:endPar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endParaRPr>
          </a:p>
        </p:txBody>
      </p:sp>
      <p:grpSp>
        <p:nvGrpSpPr>
          <p:cNvPr id="38" name="PA_组合 46"/>
          <p:cNvGrpSpPr/>
          <p:nvPr>
            <p:custDataLst>
              <p:tags r:id="rId5"/>
            </p:custDataLst>
          </p:nvPr>
        </p:nvGrpSpPr>
        <p:grpSpPr>
          <a:xfrm>
            <a:off x="0" y="1649790"/>
            <a:ext cx="12192000" cy="72008"/>
            <a:chOff x="2190216" y="0"/>
            <a:chExt cx="7128792" cy="108012"/>
          </a:xfrm>
        </p:grpSpPr>
        <p:sp>
          <p:nvSpPr>
            <p:cNvPr id="39" name="矩形 38"/>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0" name="矩形 39"/>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1" name="矩形 40"/>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矩形 42"/>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4" name="矩形 43"/>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5" name="矩形 44"/>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grpSp>
        <p:nvGrpSpPr>
          <p:cNvPr id="2" name="组合 1"/>
          <p:cNvGrpSpPr/>
          <p:nvPr/>
        </p:nvGrpSpPr>
        <p:grpSpPr>
          <a:xfrm>
            <a:off x="6096000" y="2959735"/>
            <a:ext cx="5415915" cy="1812290"/>
            <a:chOff x="9071" y="3982"/>
            <a:chExt cx="8529" cy="2854"/>
          </a:xfrm>
        </p:grpSpPr>
        <p:sp>
          <p:nvSpPr>
            <p:cNvPr id="47" name="PA_矩形 24"/>
            <p:cNvSpPr>
              <a:spLocks noChangeArrowheads="1"/>
            </p:cNvSpPr>
            <p:nvPr>
              <p:custDataLst>
                <p:tags r:id="rId6"/>
              </p:custDataLst>
            </p:nvPr>
          </p:nvSpPr>
          <p:spPr bwMode="auto">
            <a:xfrm>
              <a:off x="10615" y="4079"/>
              <a:ext cx="698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消费者的情绪和情感</a:t>
              </a:r>
              <a:endParaRPr lang="zh-CN" altLang="en-US" sz="3200" dirty="0"/>
            </a:p>
          </p:txBody>
        </p:sp>
        <p:sp>
          <p:nvSpPr>
            <p:cNvPr id="6153" name="PA_椭圆 6152"/>
            <p:cNvSpPr/>
            <p:nvPr>
              <p:custDataLst>
                <p:tags r:id="rId7"/>
              </p:custDataLst>
            </p:nvPr>
          </p:nvSpPr>
          <p:spPr>
            <a:xfrm>
              <a:off x="9071" y="3982"/>
              <a:ext cx="1058" cy="10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一</a:t>
              </a:r>
              <a:endParaRPr lang="zh-CN" altLang="en-US" sz="2400" dirty="0">
                <a:solidFill>
                  <a:srgbClr val="FFFFFF"/>
                </a:solidFill>
                <a:latin typeface="Calibri" panose="020F0502020204030204"/>
                <a:ea typeface="宋体" panose="02010600030101010101" pitchFamily="2" charset="-122"/>
              </a:endParaRPr>
            </a:p>
          </p:txBody>
        </p:sp>
        <p:sp>
          <p:nvSpPr>
            <p:cNvPr id="50" name="PA_椭圆 49"/>
            <p:cNvSpPr/>
            <p:nvPr>
              <p:custDataLst>
                <p:tags r:id="rId8"/>
              </p:custDataLst>
            </p:nvPr>
          </p:nvSpPr>
          <p:spPr>
            <a:xfrm>
              <a:off x="9071" y="5777"/>
              <a:ext cx="1058" cy="10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二</a:t>
              </a:r>
              <a:endParaRPr lang="zh-CN" altLang="en-US" sz="2400" dirty="0">
                <a:solidFill>
                  <a:srgbClr val="FFFFFF"/>
                </a:solidFill>
                <a:latin typeface="Calibri" panose="020F0502020204030204"/>
                <a:ea typeface="宋体" panose="02010600030101010101" pitchFamily="2" charset="-122"/>
              </a:endParaRPr>
            </a:p>
          </p:txBody>
        </p:sp>
        <p:sp>
          <p:nvSpPr>
            <p:cNvPr id="46" name="PA_矩形 24"/>
            <p:cNvSpPr>
              <a:spLocks noChangeArrowheads="1"/>
            </p:cNvSpPr>
            <p:nvPr>
              <p:custDataLst>
                <p:tags r:id="rId9"/>
              </p:custDataLst>
            </p:nvPr>
          </p:nvSpPr>
          <p:spPr bwMode="auto">
            <a:xfrm>
              <a:off x="10615" y="5889"/>
              <a:ext cx="6985" cy="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消费者的意志</a:t>
              </a:r>
              <a:endParaRPr lang="zh-CN" altLang="en-US" sz="3200" dirty="0"/>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to="" calcmode="lin" valueType="num">
                                      <p:cBhvr>
                                        <p:cTn id="7" dur="700" fill="hold">
                                          <p:stCondLst>
                                            <p:cond delay="0"/>
                                          </p:stCondLst>
                                        </p:cTn>
                                        <p:tgtEl>
                                          <p:spTgt spid="615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615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615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615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6151"/>
                                        </p:tgtEl>
                                        <p:attrNameLst>
                                          <p:attrName>style.visibility</p:attrName>
                                        </p:attrNameLst>
                                      </p:cBhvr>
                                      <p:to>
                                        <p:strVal val="visible"/>
                                      </p:to>
                                    </p:set>
                                    <p:anim to="" calcmode="lin" valueType="num">
                                      <p:cBhvr>
                                        <p:cTn id="13" dur="700" fill="hold">
                                          <p:stCondLst>
                                            <p:cond delay="0"/>
                                          </p:stCondLst>
                                        </p:cTn>
                                        <p:tgtEl>
                                          <p:spTgt spid="6151"/>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6151"/>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6151"/>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6151"/>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2"/>
                                        </p:tgtEl>
                                        <p:attrNameLst>
                                          <p:attrName>style.visibility</p:attrName>
                                        </p:attrNameLst>
                                      </p:cBhvr>
                                      <p:to>
                                        <p:strVal val="visible"/>
                                      </p:to>
                                    </p:set>
                                    <p:anim to="" calcmode="lin" valueType="num">
                                      <p:cBhvr>
                                        <p:cTn id="19" dur="700" fill="hold">
                                          <p:stCondLst>
                                            <p:cond delay="0"/>
                                          </p:stCondLst>
                                        </p:cTn>
                                        <p:tgtEl>
                                          <p:spTgt spid="42"/>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42"/>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42"/>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42"/>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iterate type="lt">
                                    <p:tmPct val="10000"/>
                                  </p:iterate>
                                  <p:childTnLst>
                                    <p:set>
                                      <p:cBhvr>
                                        <p:cTn id="24" dur="1" fill="hold">
                                          <p:stCondLst>
                                            <p:cond delay="0"/>
                                          </p:stCondLst>
                                        </p:cTn>
                                        <p:tgtEl>
                                          <p:spTgt spid="36"/>
                                        </p:tgtEl>
                                        <p:attrNameLst>
                                          <p:attrName>style.visibility</p:attrName>
                                        </p:attrNameLst>
                                      </p:cBhvr>
                                      <p:to>
                                        <p:strVal val="visible"/>
                                      </p:to>
                                    </p:set>
                                    <p:anim to="" calcmode="lin" valueType="num">
                                      <p:cBhvr>
                                        <p:cTn id="25"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29" presetID="0"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to="" calcmode="lin" valueType="num">
                                      <p:cBhvr>
                                        <p:cTn id="31" dur="700" fill="hold">
                                          <p:stCondLst>
                                            <p:cond delay="0"/>
                                          </p:stCondLst>
                                        </p:cTn>
                                        <p:tgtEl>
                                          <p:spTgt spid="38"/>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38"/>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38"/>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3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PA_组合 20"/>
          <p:cNvGrpSpPr/>
          <p:nvPr>
            <p:custDataLst>
              <p:tags r:id="rId1"/>
            </p:custDataLst>
          </p:nvPr>
        </p:nvGrpSpPr>
        <p:grpSpPr>
          <a:xfrm>
            <a:off x="4392150" y="1500466"/>
            <a:ext cx="3407701" cy="63239"/>
            <a:chOff x="2190216" y="0"/>
            <a:chExt cx="4752528"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36" name="PA_文本框 35"/>
          <p:cNvSpPr txBox="1"/>
          <p:nvPr>
            <p:custDataLst>
              <p:tags r:id="rId2"/>
            </p:custDataLst>
          </p:nvPr>
        </p:nvSpPr>
        <p:spPr>
          <a:xfrm>
            <a:off x="1629410" y="544195"/>
            <a:ext cx="8905240" cy="768350"/>
          </a:xfrm>
          <a:prstGeom prst="rect">
            <a:avLst/>
          </a:prstGeom>
          <a:noFill/>
        </p:spPr>
        <p:txBody>
          <a:bodyPr wrap="square" rtlCol="0">
            <a:spAutoFit/>
          </a:bodyPr>
          <a:lstStyle/>
          <a:p>
            <a:pPr algn="ctr" defTabSz="1219200"/>
            <a:r>
              <a:rPr lang="zh-CN" altLang="en-US" sz="4400" b="1" dirty="0">
                <a:ln w="6350">
                  <a:noFill/>
                </a:ln>
                <a:solidFill>
                  <a:srgbClr val="1D69A3"/>
                </a:solidFill>
                <a:latin typeface="Impact" panose="020B0806030902050204" pitchFamily="34" charset="0"/>
                <a:ea typeface="微软雅黑" panose="020B0503020204020204" pitchFamily="34" charset="-122"/>
              </a:rPr>
              <a:t>第二章　消费者心理活动过程</a:t>
            </a:r>
            <a:endParaRPr lang="zh-CN" altLang="en-US" sz="4400" b="1" dirty="0">
              <a:ln w="6350">
                <a:noFill/>
              </a:ln>
              <a:solidFill>
                <a:srgbClr val="1D69A3"/>
              </a:solidFill>
              <a:latin typeface="Impact" panose="020B0806030902050204" pitchFamily="34" charset="0"/>
              <a:ea typeface="微软雅黑" panose="020B0503020204020204" pitchFamily="34" charset="-122"/>
            </a:endParaRPr>
          </a:p>
        </p:txBody>
      </p:sp>
      <p:grpSp>
        <p:nvGrpSpPr>
          <p:cNvPr id="2" name="PA_组合 1"/>
          <p:cNvGrpSpPr/>
          <p:nvPr>
            <p:custDataLst>
              <p:tags r:id="rId3"/>
            </p:custDataLst>
          </p:nvPr>
        </p:nvGrpSpPr>
        <p:grpSpPr>
          <a:xfrm>
            <a:off x="162778" y="2992806"/>
            <a:ext cx="3052075" cy="947057"/>
            <a:chOff x="522514" y="3027330"/>
            <a:chExt cx="1512542" cy="1440160"/>
          </a:xfrm>
        </p:grpSpPr>
        <p:sp>
          <p:nvSpPr>
            <p:cNvPr id="54" name="矩形 5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cxnSp>
          <p:nvCxnSpPr>
            <p:cNvPr id="55" name="直接连接符 5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9" name="PA_任意多边形 9"/>
          <p:cNvSpPr>
            <a:spLocks noEditPoints="1"/>
          </p:cNvSpPr>
          <p:nvPr>
            <p:custDataLst>
              <p:tags r:id="rId4"/>
            </p:custDataLst>
          </p:nvPr>
        </p:nvSpPr>
        <p:spPr bwMode="auto">
          <a:xfrm>
            <a:off x="10241902" y="2390716"/>
            <a:ext cx="507312" cy="330552"/>
          </a:xfrm>
          <a:custGeom>
            <a:avLst/>
            <a:gdLst>
              <a:gd name="T0" fmla="*/ 58 w 215"/>
              <a:gd name="T1" fmla="*/ 83 h 140"/>
              <a:gd name="T2" fmla="*/ 58 w 215"/>
              <a:gd name="T3" fmla="*/ 91 h 140"/>
              <a:gd name="T4" fmla="*/ 161 w 215"/>
              <a:gd name="T5" fmla="*/ 87 h 140"/>
              <a:gd name="T6" fmla="*/ 58 w 215"/>
              <a:gd name="T7" fmla="*/ 73 h 140"/>
              <a:gd name="T8" fmla="*/ 98 w 215"/>
              <a:gd name="T9" fmla="*/ 73 h 140"/>
              <a:gd name="T10" fmla="*/ 102 w 215"/>
              <a:gd name="T11" fmla="*/ 34 h 140"/>
              <a:gd name="T12" fmla="*/ 58 w 215"/>
              <a:gd name="T13" fmla="*/ 30 h 140"/>
              <a:gd name="T14" fmla="*/ 54 w 215"/>
              <a:gd name="T15" fmla="*/ 69 h 140"/>
              <a:gd name="T16" fmla="*/ 63 w 215"/>
              <a:gd name="T17" fmla="*/ 38 h 140"/>
              <a:gd name="T18" fmla="*/ 94 w 215"/>
              <a:gd name="T19" fmla="*/ 38 h 140"/>
              <a:gd name="T20" fmla="*/ 63 w 215"/>
              <a:gd name="T21" fmla="*/ 65 h 140"/>
              <a:gd name="T22" fmla="*/ 27 w 215"/>
              <a:gd name="T23" fmla="*/ 121 h 140"/>
              <a:gd name="T24" fmla="*/ 189 w 215"/>
              <a:gd name="T25" fmla="*/ 121 h 140"/>
              <a:gd name="T26" fmla="*/ 196 w 215"/>
              <a:gd name="T27" fmla="*/ 7 h 140"/>
              <a:gd name="T28" fmla="*/ 27 w 215"/>
              <a:gd name="T29" fmla="*/ 0 h 140"/>
              <a:gd name="T30" fmla="*/ 20 w 215"/>
              <a:gd name="T31" fmla="*/ 114 h 140"/>
              <a:gd name="T32" fmla="*/ 33 w 215"/>
              <a:gd name="T33" fmla="*/ 13 h 140"/>
              <a:gd name="T34" fmla="*/ 182 w 215"/>
              <a:gd name="T35" fmla="*/ 13 h 140"/>
              <a:gd name="T36" fmla="*/ 33 w 215"/>
              <a:gd name="T37" fmla="*/ 107 h 140"/>
              <a:gd name="T38" fmla="*/ 157 w 215"/>
              <a:gd name="T39" fmla="*/ 48 h 140"/>
              <a:gd name="T40" fmla="*/ 111 w 215"/>
              <a:gd name="T41" fmla="*/ 48 h 140"/>
              <a:gd name="T42" fmla="*/ 111 w 215"/>
              <a:gd name="T43" fmla="*/ 56 h 140"/>
              <a:gd name="T44" fmla="*/ 161 w 215"/>
              <a:gd name="T45" fmla="*/ 52 h 140"/>
              <a:gd name="T46" fmla="*/ 157 w 215"/>
              <a:gd name="T47" fmla="*/ 65 h 140"/>
              <a:gd name="T48" fmla="*/ 111 w 215"/>
              <a:gd name="T49" fmla="*/ 65 h 140"/>
              <a:gd name="T50" fmla="*/ 111 w 215"/>
              <a:gd name="T51" fmla="*/ 73 h 140"/>
              <a:gd name="T52" fmla="*/ 161 w 215"/>
              <a:gd name="T53" fmla="*/ 69 h 140"/>
              <a:gd name="T54" fmla="*/ 157 w 215"/>
              <a:gd name="T55" fmla="*/ 30 h 140"/>
              <a:gd name="T56" fmla="*/ 111 w 215"/>
              <a:gd name="T57" fmla="*/ 30 h 140"/>
              <a:gd name="T58" fmla="*/ 111 w 215"/>
              <a:gd name="T59" fmla="*/ 38 h 140"/>
              <a:gd name="T60" fmla="*/ 161 w 215"/>
              <a:gd name="T61" fmla="*/ 34 h 140"/>
              <a:gd name="T62" fmla="*/ 209 w 215"/>
              <a:gd name="T63" fmla="*/ 127 h 140"/>
              <a:gd name="T64" fmla="*/ 7 w 215"/>
              <a:gd name="T65" fmla="*/ 127 h 140"/>
              <a:gd name="T66" fmla="*/ 7 w 215"/>
              <a:gd name="T67" fmla="*/ 140 h 140"/>
              <a:gd name="T68" fmla="*/ 215 w 215"/>
              <a:gd name="T6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140">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72" name="PA_任意多边形 12"/>
          <p:cNvSpPr>
            <a:spLocks noEditPoints="1"/>
          </p:cNvSpPr>
          <p:nvPr>
            <p:custDataLst>
              <p:tags r:id="rId5"/>
            </p:custDataLst>
          </p:nvPr>
        </p:nvSpPr>
        <p:spPr bwMode="auto">
          <a:xfrm>
            <a:off x="5953188" y="2350769"/>
            <a:ext cx="285613" cy="410445"/>
          </a:xfrm>
          <a:custGeom>
            <a:avLst/>
            <a:gdLst>
              <a:gd name="T0" fmla="*/ 3 w 121"/>
              <a:gd name="T1" fmla="*/ 119 h 174"/>
              <a:gd name="T2" fmla="*/ 23 w 121"/>
              <a:gd name="T3" fmla="*/ 115 h 174"/>
              <a:gd name="T4" fmla="*/ 38 w 121"/>
              <a:gd name="T5" fmla="*/ 74 h 174"/>
              <a:gd name="T6" fmla="*/ 38 w 121"/>
              <a:gd name="T7" fmla="*/ 74 h 174"/>
              <a:gd name="T8" fmla="*/ 38 w 121"/>
              <a:gd name="T9" fmla="*/ 29 h 174"/>
              <a:gd name="T10" fmla="*/ 54 w 121"/>
              <a:gd name="T11" fmla="*/ 21 h 174"/>
              <a:gd name="T12" fmla="*/ 60 w 121"/>
              <a:gd name="T13" fmla="*/ 0 h 174"/>
              <a:gd name="T14" fmla="*/ 67 w 121"/>
              <a:gd name="T15" fmla="*/ 21 h 174"/>
              <a:gd name="T16" fmla="*/ 92 w 121"/>
              <a:gd name="T17" fmla="*/ 51 h 174"/>
              <a:gd name="T18" fmla="*/ 82 w 121"/>
              <a:gd name="T19" fmla="*/ 74 h 174"/>
              <a:gd name="T20" fmla="*/ 98 w 121"/>
              <a:gd name="T21" fmla="*/ 115 h 174"/>
              <a:gd name="T22" fmla="*/ 117 w 121"/>
              <a:gd name="T23" fmla="*/ 119 h 174"/>
              <a:gd name="T24" fmla="*/ 102 w 121"/>
              <a:gd name="T25" fmla="*/ 124 h 174"/>
              <a:gd name="T26" fmla="*/ 116 w 121"/>
              <a:gd name="T27" fmla="*/ 159 h 174"/>
              <a:gd name="T28" fmla="*/ 120 w 121"/>
              <a:gd name="T29" fmla="*/ 168 h 174"/>
              <a:gd name="T30" fmla="*/ 113 w 121"/>
              <a:gd name="T31" fmla="*/ 171 h 174"/>
              <a:gd name="T32" fmla="*/ 108 w 121"/>
              <a:gd name="T33" fmla="*/ 162 h 174"/>
              <a:gd name="T34" fmla="*/ 87 w 121"/>
              <a:gd name="T35" fmla="*/ 124 h 174"/>
              <a:gd name="T36" fmla="*/ 67 w 121"/>
              <a:gd name="T37" fmla="*/ 129 h 174"/>
              <a:gd name="T38" fmla="*/ 54 w 121"/>
              <a:gd name="T39" fmla="*/ 129 h 174"/>
              <a:gd name="T40" fmla="*/ 34 w 121"/>
              <a:gd name="T41" fmla="*/ 124 h 174"/>
              <a:gd name="T42" fmla="*/ 13 w 121"/>
              <a:gd name="T43" fmla="*/ 162 h 174"/>
              <a:gd name="T44" fmla="*/ 8 w 121"/>
              <a:gd name="T45" fmla="*/ 171 h 174"/>
              <a:gd name="T46" fmla="*/ 1 w 121"/>
              <a:gd name="T47" fmla="*/ 168 h 174"/>
              <a:gd name="T48" fmla="*/ 5 w 121"/>
              <a:gd name="T49" fmla="*/ 159 h 174"/>
              <a:gd name="T50" fmla="*/ 19 w 121"/>
              <a:gd name="T51" fmla="*/ 124 h 174"/>
              <a:gd name="T52" fmla="*/ 54 w 121"/>
              <a:gd name="T53" fmla="*/ 115 h 174"/>
              <a:gd name="T54" fmla="*/ 54 w 121"/>
              <a:gd name="T55" fmla="*/ 110 h 174"/>
              <a:gd name="T56" fmla="*/ 67 w 121"/>
              <a:gd name="T57" fmla="*/ 110 h 174"/>
              <a:gd name="T58" fmla="*/ 83 w 121"/>
              <a:gd name="T59" fmla="*/ 115 h 174"/>
              <a:gd name="T60" fmla="*/ 54 w 121"/>
              <a:gd name="T61" fmla="*/ 82 h 174"/>
              <a:gd name="T62" fmla="*/ 54 w 121"/>
              <a:gd name="T63" fmla="*/ 115 h 174"/>
              <a:gd name="T64" fmla="*/ 73 w 121"/>
              <a:gd name="T65" fmla="*/ 39 h 174"/>
              <a:gd name="T66" fmla="*/ 48 w 121"/>
              <a:gd name="T67" fmla="*/ 39 h 174"/>
              <a:gd name="T68" fmla="*/ 48 w 121"/>
              <a:gd name="T69" fmla="*/ 64 h 174"/>
              <a:gd name="T70" fmla="*/ 68 w 121"/>
              <a:gd name="T71" fmla="*/ 68 h 174"/>
              <a:gd name="T72" fmla="*/ 73 w 121"/>
              <a:gd name="T73" fmla="*/ 64 h 174"/>
              <a:gd name="T74" fmla="*/ 73 w 121"/>
              <a:gd name="T75" fmla="*/ 3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74">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73" name="PA_任意多边形 13"/>
          <p:cNvSpPr>
            <a:spLocks noEditPoints="1"/>
          </p:cNvSpPr>
          <p:nvPr>
            <p:custDataLst>
              <p:tags r:id="rId6"/>
            </p:custDataLst>
          </p:nvPr>
        </p:nvSpPr>
        <p:spPr bwMode="auto">
          <a:xfrm>
            <a:off x="1442786" y="2358381"/>
            <a:ext cx="465373" cy="386477"/>
          </a:xfrm>
          <a:custGeom>
            <a:avLst/>
            <a:gdLst>
              <a:gd name="T0" fmla="*/ 111 w 197"/>
              <a:gd name="T1" fmla="*/ 11 h 164"/>
              <a:gd name="T2" fmla="*/ 0 w 197"/>
              <a:gd name="T3" fmla="*/ 15 h 164"/>
              <a:gd name="T4" fmla="*/ 105 w 197"/>
              <a:gd name="T5" fmla="*/ 164 h 164"/>
              <a:gd name="T6" fmla="*/ 136 w 197"/>
              <a:gd name="T7" fmla="*/ 159 h 164"/>
              <a:gd name="T8" fmla="*/ 196 w 197"/>
              <a:gd name="T9" fmla="*/ 142 h 164"/>
              <a:gd name="T10" fmla="*/ 52 w 197"/>
              <a:gd name="T11" fmla="*/ 150 h 164"/>
              <a:gd name="T12" fmla="*/ 52 w 197"/>
              <a:gd name="T13" fmla="*/ 22 h 164"/>
              <a:gd name="T14" fmla="*/ 99 w 197"/>
              <a:gd name="T15" fmla="*/ 150 h 164"/>
              <a:gd name="T16" fmla="*/ 99 w 197"/>
              <a:gd name="T17" fmla="*/ 22 h 164"/>
              <a:gd name="T18" fmla="*/ 147 w 197"/>
              <a:gd name="T19" fmla="*/ 149 h 164"/>
              <a:gd name="T20" fmla="*/ 181 w 197"/>
              <a:gd name="T21" fmla="*/ 139 h 164"/>
              <a:gd name="T22" fmla="*/ 23 w 197"/>
              <a:gd name="T23" fmla="*/ 133 h 164"/>
              <a:gd name="T24" fmla="*/ 42 w 197"/>
              <a:gd name="T25" fmla="*/ 134 h 164"/>
              <a:gd name="T26" fmla="*/ 43 w 197"/>
              <a:gd name="T27" fmla="*/ 114 h 164"/>
              <a:gd name="T28" fmla="*/ 23 w 197"/>
              <a:gd name="T29" fmla="*/ 114 h 164"/>
              <a:gd name="T30" fmla="*/ 29 w 197"/>
              <a:gd name="T31" fmla="*/ 120 h 164"/>
              <a:gd name="T32" fmla="*/ 37 w 197"/>
              <a:gd name="T33" fmla="*/ 120 h 164"/>
              <a:gd name="T34" fmla="*/ 37 w 197"/>
              <a:gd name="T35" fmla="*/ 128 h 164"/>
              <a:gd name="T36" fmla="*/ 29 w 197"/>
              <a:gd name="T37" fmla="*/ 127 h 164"/>
              <a:gd name="T38" fmla="*/ 32 w 197"/>
              <a:gd name="T39" fmla="*/ 91 h 164"/>
              <a:gd name="T40" fmla="*/ 36 w 197"/>
              <a:gd name="T41" fmla="*/ 38 h 164"/>
              <a:gd name="T42" fmla="*/ 28 w 197"/>
              <a:gd name="T43" fmla="*/ 87 h 164"/>
              <a:gd name="T44" fmla="*/ 134 w 197"/>
              <a:gd name="T45" fmla="*/ 31 h 164"/>
              <a:gd name="T46" fmla="*/ 149 w 197"/>
              <a:gd name="T47" fmla="*/ 86 h 164"/>
              <a:gd name="T48" fmla="*/ 134 w 197"/>
              <a:gd name="T49" fmla="*/ 31 h 164"/>
              <a:gd name="T50" fmla="*/ 69 w 197"/>
              <a:gd name="T51" fmla="*/ 133 h 164"/>
              <a:gd name="T52" fmla="*/ 88 w 197"/>
              <a:gd name="T53" fmla="*/ 133 h 164"/>
              <a:gd name="T54" fmla="*/ 79 w 197"/>
              <a:gd name="T55" fmla="*/ 110 h 164"/>
              <a:gd name="T56" fmla="*/ 65 w 197"/>
              <a:gd name="T57" fmla="*/ 124 h 164"/>
              <a:gd name="T58" fmla="*/ 75 w 197"/>
              <a:gd name="T59" fmla="*/ 120 h 164"/>
              <a:gd name="T60" fmla="*/ 82 w 197"/>
              <a:gd name="T61" fmla="*/ 120 h 164"/>
              <a:gd name="T62" fmla="*/ 82 w 197"/>
              <a:gd name="T63" fmla="*/ 128 h 164"/>
              <a:gd name="T64" fmla="*/ 74 w 197"/>
              <a:gd name="T65" fmla="*/ 127 h 164"/>
              <a:gd name="T66" fmla="*/ 81 w 197"/>
              <a:gd name="T67" fmla="*/ 91 h 164"/>
              <a:gd name="T68" fmla="*/ 85 w 197"/>
              <a:gd name="T69" fmla="*/ 38 h 164"/>
              <a:gd name="T70" fmla="*/ 77 w 197"/>
              <a:gd name="T71" fmla="*/ 87 h 164"/>
              <a:gd name="T72" fmla="*/ 148 w 197"/>
              <a:gd name="T73" fmla="*/ 109 h 164"/>
              <a:gd name="T74" fmla="*/ 148 w 197"/>
              <a:gd name="T75" fmla="*/ 128 h 164"/>
              <a:gd name="T76" fmla="*/ 167 w 197"/>
              <a:gd name="T77" fmla="*/ 128 h 164"/>
              <a:gd name="T78" fmla="*/ 168 w 197"/>
              <a:gd name="T79" fmla="*/ 109 h 164"/>
              <a:gd name="T80" fmla="*/ 158 w 197"/>
              <a:gd name="T81" fmla="*/ 105 h 164"/>
              <a:gd name="T82" fmla="*/ 154 w 197"/>
              <a:gd name="T83" fmla="*/ 114 h 164"/>
              <a:gd name="T84" fmla="*/ 163 w 197"/>
              <a:gd name="T85" fmla="*/ 118 h 164"/>
              <a:gd name="T86" fmla="*/ 154 w 197"/>
              <a:gd name="T87" fmla="*/ 122 h 164"/>
              <a:gd name="T88" fmla="*/ 154 w 197"/>
              <a:gd name="T8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7" h="164">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77" name="PA_组合 76"/>
          <p:cNvGrpSpPr/>
          <p:nvPr>
            <p:custDataLst>
              <p:tags r:id="rId7"/>
            </p:custDataLst>
          </p:nvPr>
        </p:nvGrpSpPr>
        <p:grpSpPr>
          <a:xfrm>
            <a:off x="4561717" y="2992806"/>
            <a:ext cx="3052075" cy="947057"/>
            <a:chOff x="522514" y="3027330"/>
            <a:chExt cx="1512542" cy="1440160"/>
          </a:xfrm>
        </p:grpSpPr>
        <p:sp>
          <p:nvSpPr>
            <p:cNvPr id="78" name="矩形 77"/>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cxnSp>
          <p:nvCxnSpPr>
            <p:cNvPr id="79" name="直接连接符 78"/>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3" name="PA_组合 82"/>
          <p:cNvGrpSpPr/>
          <p:nvPr>
            <p:custDataLst>
              <p:tags r:id="rId8"/>
            </p:custDataLst>
          </p:nvPr>
        </p:nvGrpSpPr>
        <p:grpSpPr>
          <a:xfrm>
            <a:off x="8964385" y="2992806"/>
            <a:ext cx="3052075" cy="947057"/>
            <a:chOff x="522514" y="3027330"/>
            <a:chExt cx="1512542" cy="1440160"/>
          </a:xfrm>
        </p:grpSpPr>
        <p:sp>
          <p:nvSpPr>
            <p:cNvPr id="84" name="矩形 83"/>
            <p:cNvSpPr/>
            <p:nvPr/>
          </p:nvSpPr>
          <p:spPr>
            <a:xfrm>
              <a:off x="522514" y="3027330"/>
              <a:ext cx="1512542" cy="1440160"/>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cxnSp>
          <p:nvCxnSpPr>
            <p:cNvPr id="85" name="直接连接符 84"/>
            <p:cNvCxnSpPr/>
            <p:nvPr/>
          </p:nvCxnSpPr>
          <p:spPr>
            <a:xfrm>
              <a:off x="522514" y="3393953"/>
              <a:ext cx="1512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6" name="PA_矩形 65"/>
          <p:cNvSpPr/>
          <p:nvPr>
            <p:custDataLst>
              <p:tags r:id="rId9"/>
            </p:custDataLst>
          </p:nvPr>
        </p:nvSpPr>
        <p:spPr>
          <a:xfrm>
            <a:off x="44450" y="3293745"/>
            <a:ext cx="4165600" cy="1383665"/>
          </a:xfrm>
          <a:prstGeom prst="rect">
            <a:avLst/>
          </a:prstGeom>
        </p:spPr>
        <p:txBody>
          <a:bodyPr wrap="square">
            <a:spAutoFit/>
          </a:bodyPr>
          <a:lstStyle/>
          <a:p>
            <a:pPr algn="ctr" defTabSz="1219200"/>
            <a:r>
              <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rPr>
              <a:t>第一节 </a:t>
            </a:r>
            <a:endParaRPr lang="en-US" altLang="zh-CN" sz="28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lang="zh-CN" sz="2800" b="1" dirty="0">
                <a:ln w="6350">
                  <a:noFill/>
                </a:ln>
                <a:solidFill>
                  <a:srgbClr val="FFFFFF">
                    <a:lumMod val="50000"/>
                  </a:srgbClr>
                </a:solidFill>
                <a:latin typeface="Impact" panose="020B0806030902050204" pitchFamily="34" charset="0"/>
                <a:ea typeface="微软雅黑" panose="020B0503020204020204" pitchFamily="34" charset="-122"/>
              </a:rPr>
              <a:t>消费者的</a:t>
            </a:r>
            <a:endParaRPr lang="zh-CN" sz="28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lang="zh-CN" sz="2800" b="1" dirty="0">
                <a:ln w="6350">
                  <a:noFill/>
                </a:ln>
                <a:solidFill>
                  <a:srgbClr val="FFFFFF">
                    <a:lumMod val="50000"/>
                  </a:srgbClr>
                </a:solidFill>
                <a:latin typeface="Impact" panose="020B0806030902050204" pitchFamily="34" charset="0"/>
                <a:ea typeface="微软雅黑" panose="020B0503020204020204" pitchFamily="34" charset="-122"/>
              </a:rPr>
              <a:t>注意、感觉与知觉</a:t>
            </a:r>
            <a:endParaRPr lang="zh-CN" sz="28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
        <p:nvSpPr>
          <p:cNvPr id="38" name="PA_矩形 65"/>
          <p:cNvSpPr/>
          <p:nvPr>
            <p:custDataLst>
              <p:tags r:id="rId10"/>
            </p:custDataLst>
          </p:nvPr>
        </p:nvSpPr>
        <p:spPr>
          <a:xfrm>
            <a:off x="8773561" y="3233899"/>
            <a:ext cx="3357814" cy="1383665"/>
          </a:xfrm>
          <a:prstGeom prst="rect">
            <a:avLst/>
          </a:prstGeom>
        </p:spPr>
        <p:txBody>
          <a:bodyPr wrap="square">
            <a:spAutoFit/>
          </a:bodyPr>
          <a:lstStyle/>
          <a:p>
            <a:pPr algn="ctr" defTabSz="1219200"/>
            <a:r>
              <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rPr>
              <a:t>第三节</a:t>
            </a:r>
            <a:endParaRPr lang="en-US" altLang="zh-CN" sz="28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rPr>
              <a:t>消费者的</a:t>
            </a:r>
            <a:endPar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rPr>
              <a:t>情绪、情感与意志</a:t>
            </a:r>
            <a:endPar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
        <p:nvSpPr>
          <p:cNvPr id="39" name="PA_矩形 65"/>
          <p:cNvSpPr/>
          <p:nvPr>
            <p:custDataLst>
              <p:tags r:id="rId11"/>
            </p:custDataLst>
          </p:nvPr>
        </p:nvSpPr>
        <p:spPr>
          <a:xfrm>
            <a:off x="4065814" y="3293532"/>
            <a:ext cx="4033157" cy="1383665"/>
          </a:xfrm>
          <a:prstGeom prst="rect">
            <a:avLst/>
          </a:prstGeom>
        </p:spPr>
        <p:txBody>
          <a:bodyPr wrap="square">
            <a:spAutoFit/>
          </a:bodyPr>
          <a:lstStyle/>
          <a:p>
            <a:pPr algn="ctr" defTabSz="1219200"/>
            <a:r>
              <a:rPr lang="zh-CN" altLang="en-US" sz="2800" b="1" dirty="0">
                <a:ln w="6350">
                  <a:noFill/>
                </a:ln>
                <a:solidFill>
                  <a:srgbClr val="FFFFFF">
                    <a:lumMod val="50000"/>
                  </a:srgbClr>
                </a:solidFill>
                <a:latin typeface="Impact" panose="020B0806030902050204" pitchFamily="34" charset="0"/>
                <a:ea typeface="微软雅黑" panose="020B0503020204020204" pitchFamily="34" charset="-122"/>
              </a:rPr>
              <a:t>第二节</a:t>
            </a:r>
            <a:endParaRPr lang="en-US" altLang="zh-CN" sz="28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sz="2800" b="1" dirty="0">
                <a:ln w="6350">
                  <a:noFill/>
                </a:ln>
                <a:solidFill>
                  <a:srgbClr val="FFFFFF">
                    <a:lumMod val="50000"/>
                  </a:srgbClr>
                </a:solidFill>
                <a:latin typeface="Impact" panose="020B0806030902050204" pitchFamily="34" charset="0"/>
                <a:ea typeface="微软雅黑" panose="020B0503020204020204" pitchFamily="34" charset="-122"/>
              </a:rPr>
              <a:t>消费者的</a:t>
            </a:r>
            <a:endParaRPr sz="2800" b="1" dirty="0">
              <a:ln w="6350">
                <a:noFill/>
              </a:ln>
              <a:solidFill>
                <a:srgbClr val="FFFFFF">
                  <a:lumMod val="50000"/>
                </a:srgbClr>
              </a:solidFill>
              <a:latin typeface="Impact" panose="020B0806030902050204" pitchFamily="34" charset="0"/>
              <a:ea typeface="微软雅黑" panose="020B0503020204020204" pitchFamily="34" charset="-122"/>
            </a:endParaRPr>
          </a:p>
          <a:p>
            <a:pPr algn="ctr" defTabSz="1219200"/>
            <a:r>
              <a:rPr sz="2800" b="1" dirty="0">
                <a:ln w="6350">
                  <a:noFill/>
                </a:ln>
                <a:solidFill>
                  <a:srgbClr val="FFFFFF">
                    <a:lumMod val="50000"/>
                  </a:srgbClr>
                </a:solidFill>
                <a:latin typeface="Impact" panose="020B0806030902050204" pitchFamily="34" charset="0"/>
                <a:ea typeface="微软雅黑" panose="020B0503020204020204" pitchFamily="34" charset="-122"/>
              </a:rPr>
              <a:t>记忆、想象与思维</a:t>
            </a:r>
            <a:endParaRPr sz="28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to="" calcmode="lin" valueType="num">
                                      <p:cBhvr>
                                        <p:cTn id="7"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36"/>
                                        </p:tgtEl>
                                        <p:attrNameLst>
                                          <p:attrName>style.visibility</p:attrName>
                                        </p:attrNameLst>
                                      </p:cBhvr>
                                      <p:to>
                                        <p:strVal val="visible"/>
                                      </p:to>
                                    </p:set>
                                    <p:anim to="" calcmode="lin" valueType="num">
                                      <p:cBhvr>
                                        <p:cTn id="13"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to="" calcmode="lin" valueType="num">
                                      <p:cBhvr>
                                        <p:cTn id="19"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to="" calcmode="lin" valueType="num">
                                      <p:cBhvr>
                                        <p:cTn id="25" dur="700" fill="hold">
                                          <p:stCondLst>
                                            <p:cond delay="0"/>
                                          </p:stCondLst>
                                        </p:cTn>
                                        <p:tgtEl>
                                          <p:spTgt spid="69"/>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69"/>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69"/>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69"/>
                                        </p:tgtEl>
                                        <p:attrNameLst>
                                          <p:attrName>ppt_w</p:attrName>
                                        </p:attrNameLst>
                                      </p:cBhvr>
                                      <p:tavLst>
                                        <p:tav tm="0" fmla="#ppt_w-(-#ppt_w)*((1.5-1.5*$)^2-(1.5-1.5*$)^3)">
                                          <p:val>
                                            <p:fltVal val="0"/>
                                          </p:val>
                                        </p:tav>
                                        <p:tav tm="100000">
                                          <p:val>
                                            <p:fltVal val="1"/>
                                          </p:val>
                                        </p:tav>
                                      </p:tavLst>
                                    </p:anim>
                                  </p:childTnLst>
                                </p:cTn>
                              </p:par>
                              <p:par>
                                <p:cTn id="29" presetID="0" presetClass="entr" presetSubtype="0" fill="hold" grpId="0" nodeType="withEffect">
                                  <p:stCondLst>
                                    <p:cond delay="0"/>
                                  </p:stCondLst>
                                  <p:iterate type="lt">
                                    <p:tmPct val="10000"/>
                                  </p:iterate>
                                  <p:childTnLst>
                                    <p:set>
                                      <p:cBhvr>
                                        <p:cTn id="30" dur="1" fill="hold">
                                          <p:stCondLst>
                                            <p:cond delay="0"/>
                                          </p:stCondLst>
                                        </p:cTn>
                                        <p:tgtEl>
                                          <p:spTgt spid="72"/>
                                        </p:tgtEl>
                                        <p:attrNameLst>
                                          <p:attrName>style.visibility</p:attrName>
                                        </p:attrNameLst>
                                      </p:cBhvr>
                                      <p:to>
                                        <p:strVal val="visible"/>
                                      </p:to>
                                    </p:set>
                                    <p:anim to="" calcmode="lin" valueType="num">
                                      <p:cBhvr>
                                        <p:cTn id="31" dur="700" fill="hold">
                                          <p:stCondLst>
                                            <p:cond delay="0"/>
                                          </p:stCondLst>
                                        </p:cTn>
                                        <p:tgtEl>
                                          <p:spTgt spid="72"/>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72"/>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72"/>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72"/>
                                        </p:tgtEl>
                                        <p:attrNameLst>
                                          <p:attrName>ppt_w</p:attrName>
                                        </p:attrNameLst>
                                      </p:cBhvr>
                                      <p:tavLst>
                                        <p:tav tm="0" fmla="#ppt_w-(-#ppt_w)*((1.5-1.5*$)^2-(1.5-1.5*$)^3)">
                                          <p:val>
                                            <p:fltVal val="0"/>
                                          </p:val>
                                        </p:tav>
                                        <p:tav tm="100000">
                                          <p:val>
                                            <p:fltVal val="1"/>
                                          </p:val>
                                        </p:tav>
                                      </p:tavLst>
                                    </p:anim>
                                  </p:childTnLst>
                                </p:cTn>
                              </p:par>
                              <p:par>
                                <p:cTn id="35" presetID="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to="" calcmode="lin" valueType="num">
                                      <p:cBhvr>
                                        <p:cTn id="37" dur="700" fill="hold">
                                          <p:stCondLst>
                                            <p:cond delay="0"/>
                                          </p:stCondLst>
                                        </p:cTn>
                                        <p:tgtEl>
                                          <p:spTgt spid="73"/>
                                        </p:tgtEl>
                                        <p:attrNameLst>
                                          <p:attrName>ppt_x</p:attrName>
                                        </p:attrNameLst>
                                      </p:cBhvr>
                                      <p:tavLst>
                                        <p:tav tm="0" fmla="#ppt_x-(-#ppt_w/2*cos(ppt_r/180*pi))*((1.5-1.5*$)^2-(1.5-1.5*$)^3)">
                                          <p:val>
                                            <p:fltVal val="0"/>
                                          </p:val>
                                        </p:tav>
                                        <p:tav tm="100000">
                                          <p:val>
                                            <p:fltVal val="1"/>
                                          </p:val>
                                        </p:tav>
                                      </p:tavLst>
                                    </p:anim>
                                    <p:anim to="" calcmode="lin" valueType="num">
                                      <p:cBhvr>
                                        <p:cTn id="38" dur="700" fill="hold">
                                          <p:stCondLst>
                                            <p:cond delay="0"/>
                                          </p:stCondLst>
                                        </p:cTn>
                                        <p:tgtEl>
                                          <p:spTgt spid="73"/>
                                        </p:tgtEl>
                                        <p:attrNameLst>
                                          <p:attrName>ppt_y</p:attrName>
                                        </p:attrNameLst>
                                      </p:cBhvr>
                                      <p:tavLst>
                                        <p:tav tm="0" fmla="#ppt_y+(-#ppt_h/2*cos(ppt_r/180*pi))*((1.5-1.5*$)^2-(1.5-1.5*$)^3)">
                                          <p:val>
                                            <p:fltVal val="0"/>
                                          </p:val>
                                        </p:tav>
                                        <p:tav tm="100000">
                                          <p:val>
                                            <p:fltVal val="1"/>
                                          </p:val>
                                        </p:tav>
                                      </p:tavLst>
                                    </p:anim>
                                    <p:anim to="" calcmode="lin" valueType="num">
                                      <p:cBhvr>
                                        <p:cTn id="39" dur="700" fill="hold">
                                          <p:stCondLst>
                                            <p:cond delay="0"/>
                                          </p:stCondLst>
                                        </p:cTn>
                                        <p:tgtEl>
                                          <p:spTgt spid="73"/>
                                        </p:tgtEl>
                                        <p:attrNameLst>
                                          <p:attrName>ppt_h</p:attrName>
                                        </p:attrNameLst>
                                      </p:cBhvr>
                                      <p:tavLst>
                                        <p:tav tm="0" fmla="#ppt_h-(-#ppt_h)*((1.5-1.5*$)^2-(1.5-1.5*$)^3)">
                                          <p:val>
                                            <p:fltVal val="0"/>
                                          </p:val>
                                        </p:tav>
                                        <p:tav tm="100000">
                                          <p:val>
                                            <p:fltVal val="1"/>
                                          </p:val>
                                        </p:tav>
                                      </p:tavLst>
                                    </p:anim>
                                    <p:anim to="" calcmode="lin" valueType="num">
                                      <p:cBhvr>
                                        <p:cTn id="40" dur="700" fill="hold">
                                          <p:stCondLst>
                                            <p:cond delay="0"/>
                                          </p:stCondLst>
                                        </p:cTn>
                                        <p:tgtEl>
                                          <p:spTgt spid="73"/>
                                        </p:tgtEl>
                                        <p:attrNameLst>
                                          <p:attrName>ppt_w</p:attrName>
                                        </p:attrNameLst>
                                      </p:cBhvr>
                                      <p:tavLst>
                                        <p:tav tm="0" fmla="#ppt_w-(-#ppt_w)*((1.5-1.5*$)^2-(1.5-1.5*$)^3)">
                                          <p:val>
                                            <p:fltVal val="0"/>
                                          </p:val>
                                        </p:tav>
                                        <p:tav tm="100000">
                                          <p:val>
                                            <p:fltVal val="1"/>
                                          </p:val>
                                        </p:tav>
                                      </p:tavLst>
                                    </p:anim>
                                  </p:childTnLst>
                                </p:cTn>
                              </p:par>
                              <p:par>
                                <p:cTn id="41" presetID="0" presetClass="entr" presetSubtype="0" fill="hold" nodeType="withEffect">
                                  <p:stCondLst>
                                    <p:cond delay="0"/>
                                  </p:stCondLst>
                                  <p:iterate type="lt">
                                    <p:tmPct val="10000"/>
                                  </p:iterate>
                                  <p:childTnLst>
                                    <p:set>
                                      <p:cBhvr>
                                        <p:cTn id="42" dur="1" fill="hold">
                                          <p:stCondLst>
                                            <p:cond delay="0"/>
                                          </p:stCondLst>
                                        </p:cTn>
                                        <p:tgtEl>
                                          <p:spTgt spid="77"/>
                                        </p:tgtEl>
                                        <p:attrNameLst>
                                          <p:attrName>style.visibility</p:attrName>
                                        </p:attrNameLst>
                                      </p:cBhvr>
                                      <p:to>
                                        <p:strVal val="visible"/>
                                      </p:to>
                                    </p:set>
                                    <p:anim to="" calcmode="lin" valueType="num">
                                      <p:cBhvr>
                                        <p:cTn id="43" dur="700" fill="hold">
                                          <p:stCondLst>
                                            <p:cond delay="0"/>
                                          </p:stCondLst>
                                        </p:cTn>
                                        <p:tgtEl>
                                          <p:spTgt spid="77"/>
                                        </p:tgtEl>
                                        <p:attrNameLst>
                                          <p:attrName>ppt_x</p:attrName>
                                        </p:attrNameLst>
                                      </p:cBhvr>
                                      <p:tavLst>
                                        <p:tav tm="0" fmla="#ppt_x-(-#ppt_w/2*cos(ppt_r/180*pi))*((1.5-1.5*$)^2-(1.5-1.5*$)^3)">
                                          <p:val>
                                            <p:fltVal val="0"/>
                                          </p:val>
                                        </p:tav>
                                        <p:tav tm="100000">
                                          <p:val>
                                            <p:fltVal val="1"/>
                                          </p:val>
                                        </p:tav>
                                      </p:tavLst>
                                    </p:anim>
                                    <p:anim to="" calcmode="lin" valueType="num">
                                      <p:cBhvr>
                                        <p:cTn id="44" dur="700" fill="hold">
                                          <p:stCondLst>
                                            <p:cond delay="0"/>
                                          </p:stCondLst>
                                        </p:cTn>
                                        <p:tgtEl>
                                          <p:spTgt spid="77"/>
                                        </p:tgtEl>
                                        <p:attrNameLst>
                                          <p:attrName>ppt_y</p:attrName>
                                        </p:attrNameLst>
                                      </p:cBhvr>
                                      <p:tavLst>
                                        <p:tav tm="0" fmla="#ppt_y+(-#ppt_h/2*cos(ppt_r/180*pi))*((1.5-1.5*$)^2-(1.5-1.5*$)^3)">
                                          <p:val>
                                            <p:fltVal val="0"/>
                                          </p:val>
                                        </p:tav>
                                        <p:tav tm="100000">
                                          <p:val>
                                            <p:fltVal val="1"/>
                                          </p:val>
                                        </p:tav>
                                      </p:tavLst>
                                    </p:anim>
                                    <p:anim to="" calcmode="lin" valueType="num">
                                      <p:cBhvr>
                                        <p:cTn id="45" dur="700" fill="hold">
                                          <p:stCondLst>
                                            <p:cond delay="0"/>
                                          </p:stCondLst>
                                        </p:cTn>
                                        <p:tgtEl>
                                          <p:spTgt spid="77"/>
                                        </p:tgtEl>
                                        <p:attrNameLst>
                                          <p:attrName>ppt_h</p:attrName>
                                        </p:attrNameLst>
                                      </p:cBhvr>
                                      <p:tavLst>
                                        <p:tav tm="0" fmla="#ppt_h-(-#ppt_h)*((1.5-1.5*$)^2-(1.5-1.5*$)^3)">
                                          <p:val>
                                            <p:fltVal val="0"/>
                                          </p:val>
                                        </p:tav>
                                        <p:tav tm="100000">
                                          <p:val>
                                            <p:fltVal val="1"/>
                                          </p:val>
                                        </p:tav>
                                      </p:tavLst>
                                    </p:anim>
                                    <p:anim to="" calcmode="lin" valueType="num">
                                      <p:cBhvr>
                                        <p:cTn id="46" dur="700" fill="hold">
                                          <p:stCondLst>
                                            <p:cond delay="0"/>
                                          </p:stCondLst>
                                        </p:cTn>
                                        <p:tgtEl>
                                          <p:spTgt spid="77"/>
                                        </p:tgtEl>
                                        <p:attrNameLst>
                                          <p:attrName>ppt_w</p:attrName>
                                        </p:attrNameLst>
                                      </p:cBhvr>
                                      <p:tavLst>
                                        <p:tav tm="0" fmla="#ppt_w-(-#ppt_w)*((1.5-1.5*$)^2-(1.5-1.5*$)^3)">
                                          <p:val>
                                            <p:fltVal val="0"/>
                                          </p:val>
                                        </p:tav>
                                        <p:tav tm="100000">
                                          <p:val>
                                            <p:fltVal val="1"/>
                                          </p:val>
                                        </p:tav>
                                      </p:tavLst>
                                    </p:anim>
                                  </p:childTnLst>
                                </p:cTn>
                              </p:par>
                              <p:par>
                                <p:cTn id="47" presetID="0" presetClass="entr" presetSubtype="0" fill="hold" nodeType="withEffect">
                                  <p:stCondLst>
                                    <p:cond delay="0"/>
                                  </p:stCondLst>
                                  <p:childTnLst>
                                    <p:set>
                                      <p:cBhvr>
                                        <p:cTn id="48" dur="1" fill="hold">
                                          <p:stCondLst>
                                            <p:cond delay="0"/>
                                          </p:stCondLst>
                                        </p:cTn>
                                        <p:tgtEl>
                                          <p:spTgt spid="83"/>
                                        </p:tgtEl>
                                        <p:attrNameLst>
                                          <p:attrName>style.visibility</p:attrName>
                                        </p:attrNameLst>
                                      </p:cBhvr>
                                      <p:to>
                                        <p:strVal val="visible"/>
                                      </p:to>
                                    </p:set>
                                    <p:anim to="" calcmode="lin" valueType="num">
                                      <p:cBhvr>
                                        <p:cTn id="49" dur="700" fill="hold">
                                          <p:stCondLst>
                                            <p:cond delay="0"/>
                                          </p:stCondLst>
                                        </p:cTn>
                                        <p:tgtEl>
                                          <p:spTgt spid="83"/>
                                        </p:tgtEl>
                                        <p:attrNameLst>
                                          <p:attrName>ppt_x</p:attrName>
                                        </p:attrNameLst>
                                      </p:cBhvr>
                                      <p:tavLst>
                                        <p:tav tm="0" fmla="#ppt_x-(-#ppt_w/2*cos(ppt_r/180*pi))*((1.5-1.5*$)^2-(1.5-1.5*$)^3)">
                                          <p:val>
                                            <p:fltVal val="0"/>
                                          </p:val>
                                        </p:tav>
                                        <p:tav tm="100000">
                                          <p:val>
                                            <p:fltVal val="1"/>
                                          </p:val>
                                        </p:tav>
                                      </p:tavLst>
                                    </p:anim>
                                    <p:anim to="" calcmode="lin" valueType="num">
                                      <p:cBhvr>
                                        <p:cTn id="50" dur="700" fill="hold">
                                          <p:stCondLst>
                                            <p:cond delay="0"/>
                                          </p:stCondLst>
                                        </p:cTn>
                                        <p:tgtEl>
                                          <p:spTgt spid="83"/>
                                        </p:tgtEl>
                                        <p:attrNameLst>
                                          <p:attrName>ppt_y</p:attrName>
                                        </p:attrNameLst>
                                      </p:cBhvr>
                                      <p:tavLst>
                                        <p:tav tm="0" fmla="#ppt_y+(-#ppt_h/2*cos(ppt_r/180*pi))*((1.5-1.5*$)^2-(1.5-1.5*$)^3)">
                                          <p:val>
                                            <p:fltVal val="0"/>
                                          </p:val>
                                        </p:tav>
                                        <p:tav tm="100000">
                                          <p:val>
                                            <p:fltVal val="1"/>
                                          </p:val>
                                        </p:tav>
                                      </p:tavLst>
                                    </p:anim>
                                    <p:anim to="" calcmode="lin" valueType="num">
                                      <p:cBhvr>
                                        <p:cTn id="51" dur="700" fill="hold">
                                          <p:stCondLst>
                                            <p:cond delay="0"/>
                                          </p:stCondLst>
                                        </p:cTn>
                                        <p:tgtEl>
                                          <p:spTgt spid="83"/>
                                        </p:tgtEl>
                                        <p:attrNameLst>
                                          <p:attrName>ppt_h</p:attrName>
                                        </p:attrNameLst>
                                      </p:cBhvr>
                                      <p:tavLst>
                                        <p:tav tm="0" fmla="#ppt_h-(-#ppt_h)*((1.5-1.5*$)^2-(1.5-1.5*$)^3)">
                                          <p:val>
                                            <p:fltVal val="0"/>
                                          </p:val>
                                        </p:tav>
                                        <p:tav tm="100000">
                                          <p:val>
                                            <p:fltVal val="1"/>
                                          </p:val>
                                        </p:tav>
                                      </p:tavLst>
                                    </p:anim>
                                    <p:anim to="" calcmode="lin" valueType="num">
                                      <p:cBhvr>
                                        <p:cTn id="52" dur="700" fill="hold">
                                          <p:stCondLst>
                                            <p:cond delay="0"/>
                                          </p:stCondLst>
                                        </p:cTn>
                                        <p:tgtEl>
                                          <p:spTgt spid="83"/>
                                        </p:tgtEl>
                                        <p:attrNameLst>
                                          <p:attrName>ppt_w</p:attrName>
                                        </p:attrNameLst>
                                      </p:cBhvr>
                                      <p:tavLst>
                                        <p:tav tm="0" fmla="#ppt_w-(-#ppt_w)*((1.5-1.5*$)^2-(1.5-1.5*$)^3)">
                                          <p:val>
                                            <p:fltVal val="0"/>
                                          </p:val>
                                        </p:tav>
                                        <p:tav tm="100000">
                                          <p:val>
                                            <p:fltVal val="1"/>
                                          </p:val>
                                        </p:tav>
                                      </p:tavLst>
                                    </p:anim>
                                  </p:childTnLst>
                                </p:cTn>
                              </p:par>
                              <p:par>
                                <p:cTn id="53" presetID="0"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to="" calcmode="lin" valueType="num">
                                      <p:cBhvr>
                                        <p:cTn id="55" dur="700" fill="hold">
                                          <p:stCondLst>
                                            <p:cond delay="0"/>
                                          </p:stCondLst>
                                        </p:cTn>
                                        <p:tgtEl>
                                          <p:spTgt spid="66"/>
                                        </p:tgtEl>
                                        <p:attrNameLst>
                                          <p:attrName>ppt_x</p:attrName>
                                        </p:attrNameLst>
                                      </p:cBhvr>
                                      <p:tavLst>
                                        <p:tav tm="0" fmla="#ppt_x-(-#ppt_w/2*cos(ppt_r/180*pi))*((1.5-1.5*$)^2-(1.5-1.5*$)^3)">
                                          <p:val>
                                            <p:fltVal val="0"/>
                                          </p:val>
                                        </p:tav>
                                        <p:tav tm="100000">
                                          <p:val>
                                            <p:fltVal val="1"/>
                                          </p:val>
                                        </p:tav>
                                      </p:tavLst>
                                    </p:anim>
                                    <p:anim to="" calcmode="lin" valueType="num">
                                      <p:cBhvr>
                                        <p:cTn id="56" dur="700" fill="hold">
                                          <p:stCondLst>
                                            <p:cond delay="0"/>
                                          </p:stCondLst>
                                        </p:cTn>
                                        <p:tgtEl>
                                          <p:spTgt spid="66"/>
                                        </p:tgtEl>
                                        <p:attrNameLst>
                                          <p:attrName>ppt_y</p:attrName>
                                        </p:attrNameLst>
                                      </p:cBhvr>
                                      <p:tavLst>
                                        <p:tav tm="0" fmla="#ppt_y+(-#ppt_h/2*cos(ppt_r/180*pi))*((1.5-1.5*$)^2-(1.5-1.5*$)^3)">
                                          <p:val>
                                            <p:fltVal val="0"/>
                                          </p:val>
                                        </p:tav>
                                        <p:tav tm="100000">
                                          <p:val>
                                            <p:fltVal val="1"/>
                                          </p:val>
                                        </p:tav>
                                      </p:tavLst>
                                    </p:anim>
                                    <p:anim to="" calcmode="lin" valueType="num">
                                      <p:cBhvr>
                                        <p:cTn id="57" dur="700" fill="hold">
                                          <p:stCondLst>
                                            <p:cond delay="0"/>
                                          </p:stCondLst>
                                        </p:cTn>
                                        <p:tgtEl>
                                          <p:spTgt spid="66"/>
                                        </p:tgtEl>
                                        <p:attrNameLst>
                                          <p:attrName>ppt_h</p:attrName>
                                        </p:attrNameLst>
                                      </p:cBhvr>
                                      <p:tavLst>
                                        <p:tav tm="0" fmla="#ppt_h-(-#ppt_h)*((1.5-1.5*$)^2-(1.5-1.5*$)^3)">
                                          <p:val>
                                            <p:fltVal val="0"/>
                                          </p:val>
                                        </p:tav>
                                        <p:tav tm="100000">
                                          <p:val>
                                            <p:fltVal val="1"/>
                                          </p:val>
                                        </p:tav>
                                      </p:tavLst>
                                    </p:anim>
                                    <p:anim to="" calcmode="lin" valueType="num">
                                      <p:cBhvr>
                                        <p:cTn id="58" dur="700" fill="hold">
                                          <p:stCondLst>
                                            <p:cond delay="0"/>
                                          </p:stCondLst>
                                        </p:cTn>
                                        <p:tgtEl>
                                          <p:spTgt spid="66"/>
                                        </p:tgtEl>
                                        <p:attrNameLst>
                                          <p:attrName>ppt_w</p:attrName>
                                        </p:attrNameLst>
                                      </p:cBhvr>
                                      <p:tavLst>
                                        <p:tav tm="0" fmla="#ppt_w-(-#ppt_w)*((1.5-1.5*$)^2-(1.5-1.5*$)^3)">
                                          <p:val>
                                            <p:fltVal val="0"/>
                                          </p:val>
                                        </p:tav>
                                        <p:tav tm="100000">
                                          <p:val>
                                            <p:fltVal val="1"/>
                                          </p:val>
                                        </p:tav>
                                      </p:tavLst>
                                    </p:anim>
                                  </p:childTnLst>
                                </p:cTn>
                              </p:par>
                              <p:par>
                                <p:cTn id="59" presetID="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to="" calcmode="lin" valueType="num">
                                      <p:cBhvr>
                                        <p:cTn id="61" dur="700" fill="hold">
                                          <p:stCondLst>
                                            <p:cond delay="0"/>
                                          </p:stCondLst>
                                        </p:cTn>
                                        <p:tgtEl>
                                          <p:spTgt spid="38"/>
                                        </p:tgtEl>
                                        <p:attrNameLst>
                                          <p:attrName>ppt_x</p:attrName>
                                        </p:attrNameLst>
                                      </p:cBhvr>
                                      <p:tavLst>
                                        <p:tav tm="0" fmla="#ppt_x-(-#ppt_w/2*cos(ppt_r/180*pi))*((1.5-1.5*$)^2-(1.5-1.5*$)^3)">
                                          <p:val>
                                            <p:fltVal val="0"/>
                                          </p:val>
                                        </p:tav>
                                        <p:tav tm="100000">
                                          <p:val>
                                            <p:fltVal val="1"/>
                                          </p:val>
                                        </p:tav>
                                      </p:tavLst>
                                    </p:anim>
                                    <p:anim to="" calcmode="lin" valueType="num">
                                      <p:cBhvr>
                                        <p:cTn id="62" dur="700" fill="hold">
                                          <p:stCondLst>
                                            <p:cond delay="0"/>
                                          </p:stCondLst>
                                        </p:cTn>
                                        <p:tgtEl>
                                          <p:spTgt spid="38"/>
                                        </p:tgtEl>
                                        <p:attrNameLst>
                                          <p:attrName>ppt_y</p:attrName>
                                        </p:attrNameLst>
                                      </p:cBhvr>
                                      <p:tavLst>
                                        <p:tav tm="0" fmla="#ppt_y+(-#ppt_h/2*cos(ppt_r/180*pi))*((1.5-1.5*$)^2-(1.5-1.5*$)^3)">
                                          <p:val>
                                            <p:fltVal val="0"/>
                                          </p:val>
                                        </p:tav>
                                        <p:tav tm="100000">
                                          <p:val>
                                            <p:fltVal val="1"/>
                                          </p:val>
                                        </p:tav>
                                      </p:tavLst>
                                    </p:anim>
                                    <p:anim to="" calcmode="lin" valueType="num">
                                      <p:cBhvr>
                                        <p:cTn id="63" dur="700" fill="hold">
                                          <p:stCondLst>
                                            <p:cond delay="0"/>
                                          </p:stCondLst>
                                        </p:cTn>
                                        <p:tgtEl>
                                          <p:spTgt spid="38"/>
                                        </p:tgtEl>
                                        <p:attrNameLst>
                                          <p:attrName>ppt_h</p:attrName>
                                        </p:attrNameLst>
                                      </p:cBhvr>
                                      <p:tavLst>
                                        <p:tav tm="0" fmla="#ppt_h-(-#ppt_h)*((1.5-1.5*$)^2-(1.5-1.5*$)^3)">
                                          <p:val>
                                            <p:fltVal val="0"/>
                                          </p:val>
                                        </p:tav>
                                        <p:tav tm="100000">
                                          <p:val>
                                            <p:fltVal val="1"/>
                                          </p:val>
                                        </p:tav>
                                      </p:tavLst>
                                    </p:anim>
                                    <p:anim to="" calcmode="lin" valueType="num">
                                      <p:cBhvr>
                                        <p:cTn id="64" dur="700" fill="hold">
                                          <p:stCondLst>
                                            <p:cond delay="0"/>
                                          </p:stCondLst>
                                        </p:cTn>
                                        <p:tgtEl>
                                          <p:spTgt spid="38"/>
                                        </p:tgtEl>
                                        <p:attrNameLst>
                                          <p:attrName>ppt_w</p:attrName>
                                        </p:attrNameLst>
                                      </p:cBhvr>
                                      <p:tavLst>
                                        <p:tav tm="0" fmla="#ppt_w-(-#ppt_w)*((1.5-1.5*$)^2-(1.5-1.5*$)^3)">
                                          <p:val>
                                            <p:fltVal val="0"/>
                                          </p:val>
                                        </p:tav>
                                        <p:tav tm="100000">
                                          <p:val>
                                            <p:fltVal val="1"/>
                                          </p:val>
                                        </p:tav>
                                      </p:tavLst>
                                    </p:anim>
                                  </p:childTnLst>
                                </p:cTn>
                              </p:par>
                              <p:par>
                                <p:cTn id="65" presetID="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 to="" calcmode="lin" valueType="num">
                                      <p:cBhvr>
                                        <p:cTn id="67" dur="700" fill="hold">
                                          <p:stCondLst>
                                            <p:cond delay="0"/>
                                          </p:stCondLst>
                                        </p:cTn>
                                        <p:tgtEl>
                                          <p:spTgt spid="39"/>
                                        </p:tgtEl>
                                        <p:attrNameLst>
                                          <p:attrName>ppt_x</p:attrName>
                                        </p:attrNameLst>
                                      </p:cBhvr>
                                      <p:tavLst>
                                        <p:tav tm="0" fmla="#ppt_x-(-#ppt_w/2*cos(ppt_r/180*pi))*((1.5-1.5*$)^2-(1.5-1.5*$)^3)">
                                          <p:val>
                                            <p:fltVal val="0"/>
                                          </p:val>
                                        </p:tav>
                                        <p:tav tm="100000">
                                          <p:val>
                                            <p:fltVal val="1"/>
                                          </p:val>
                                        </p:tav>
                                      </p:tavLst>
                                    </p:anim>
                                    <p:anim to="" calcmode="lin" valueType="num">
                                      <p:cBhvr>
                                        <p:cTn id="68" dur="700" fill="hold">
                                          <p:stCondLst>
                                            <p:cond delay="0"/>
                                          </p:stCondLst>
                                        </p:cTn>
                                        <p:tgtEl>
                                          <p:spTgt spid="39"/>
                                        </p:tgtEl>
                                        <p:attrNameLst>
                                          <p:attrName>ppt_y</p:attrName>
                                        </p:attrNameLst>
                                      </p:cBhvr>
                                      <p:tavLst>
                                        <p:tav tm="0" fmla="#ppt_y+(-#ppt_h/2*cos(ppt_r/180*pi))*((1.5-1.5*$)^2-(1.5-1.5*$)^3)">
                                          <p:val>
                                            <p:fltVal val="0"/>
                                          </p:val>
                                        </p:tav>
                                        <p:tav tm="100000">
                                          <p:val>
                                            <p:fltVal val="1"/>
                                          </p:val>
                                        </p:tav>
                                      </p:tavLst>
                                    </p:anim>
                                    <p:anim to="" calcmode="lin" valueType="num">
                                      <p:cBhvr>
                                        <p:cTn id="69" dur="700" fill="hold">
                                          <p:stCondLst>
                                            <p:cond delay="0"/>
                                          </p:stCondLst>
                                        </p:cTn>
                                        <p:tgtEl>
                                          <p:spTgt spid="39"/>
                                        </p:tgtEl>
                                        <p:attrNameLst>
                                          <p:attrName>ppt_h</p:attrName>
                                        </p:attrNameLst>
                                      </p:cBhvr>
                                      <p:tavLst>
                                        <p:tav tm="0" fmla="#ppt_h-(-#ppt_h)*((1.5-1.5*$)^2-(1.5-1.5*$)^3)">
                                          <p:val>
                                            <p:fltVal val="0"/>
                                          </p:val>
                                        </p:tav>
                                        <p:tav tm="100000">
                                          <p:val>
                                            <p:fltVal val="1"/>
                                          </p:val>
                                        </p:tav>
                                      </p:tavLst>
                                    </p:anim>
                                    <p:anim to="" calcmode="lin" valueType="num">
                                      <p:cBhvr>
                                        <p:cTn id="70" dur="700" fill="hold">
                                          <p:stCondLst>
                                            <p:cond delay="0"/>
                                          </p:stCondLst>
                                        </p:cTn>
                                        <p:tgtEl>
                                          <p:spTgt spid="39"/>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9" grpId="0" animBg="1"/>
      <p:bldP spid="72" grpId="0" animBg="1"/>
      <p:bldP spid="73" grpId="0" animBg="1"/>
      <p:bldP spid="66"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dirty="0">
                <a:latin typeface="微软雅黑" panose="020B0503020204020204" pitchFamily="34" charset="-122"/>
                <a:ea typeface="微软雅黑" panose="020B0503020204020204" pitchFamily="34" charset="-122"/>
              </a:rPr>
              <a:t>一、消费者的情绪和情感</a:t>
            </a:r>
            <a:endParaRPr lang="zh-CN" altLang="en-US" sz="4000" dirty="0"/>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3" name="PA_矩形 39"/>
          <p:cNvSpPr>
            <a:spLocks noChangeArrowheads="1"/>
          </p:cNvSpPr>
          <p:nvPr>
            <p:custDataLst>
              <p:tags r:id="rId3"/>
            </p:custDataLst>
          </p:nvPr>
        </p:nvSpPr>
        <p:spPr bwMode="auto">
          <a:xfrm>
            <a:off x="718820" y="1507490"/>
            <a:ext cx="80892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（一）情绪、情感的概念及区别</a:t>
            </a:r>
            <a:endParaRPr lang="zh-CN" altLang="en-US" sz="4000" b="1" dirty="0"/>
          </a:p>
        </p:txBody>
      </p:sp>
      <p:grpSp>
        <p:nvGrpSpPr>
          <p:cNvPr id="4" name="组合 3"/>
          <p:cNvGrpSpPr/>
          <p:nvPr/>
        </p:nvGrpSpPr>
        <p:grpSpPr>
          <a:xfrm>
            <a:off x="862330" y="2904490"/>
            <a:ext cx="10798810" cy="1259840"/>
            <a:chOff x="1358" y="3522"/>
            <a:chExt cx="17006" cy="1984"/>
          </a:xfrm>
        </p:grpSpPr>
        <p:sp>
          <p:nvSpPr>
            <p:cNvPr id="14" name="PA_任意多边形 13"/>
            <p:cNvSpPr/>
            <p:nvPr>
              <p:custDataLst>
                <p:tags r:id="rId4"/>
              </p:custDataLst>
            </p:nvPr>
          </p:nvSpPr>
          <p:spPr>
            <a:xfrm>
              <a:off x="1358" y="3886"/>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3" name="文本框 12"/>
            <p:cNvSpPr txBox="1"/>
            <p:nvPr/>
          </p:nvSpPr>
          <p:spPr>
            <a:xfrm>
              <a:off x="1808" y="3522"/>
              <a:ext cx="16556" cy="1985"/>
            </a:xfrm>
            <a:prstGeom prst="rect">
              <a:avLst/>
            </a:prstGeom>
            <a:noFill/>
          </p:spPr>
          <p:txBody>
            <a:bodyPr wrap="square" rtlCol="0">
              <a:spAutoFit/>
            </a:bodyPr>
            <a:lstStyle/>
            <a:p>
              <a:pPr algn="l" defTabSz="1219200">
                <a:buClrTx/>
                <a:buSzTx/>
                <a:buFontTx/>
              </a:pPr>
              <a:r>
                <a:rPr lang="zh-CN" altLang="en-US" sz="3600" b="1" dirty="0"/>
                <a:t>情绪</a:t>
              </a:r>
              <a:endParaRPr lang="zh-CN" altLang="en-US" sz="3600" b="1" dirty="0"/>
            </a:p>
            <a:p>
              <a:r>
                <a:rPr lang="zh-CN" altLang="en-US" sz="2000"/>
                <a:t>指人对客观事物的态度体验。</a:t>
              </a:r>
              <a:endParaRPr lang="zh-CN" altLang="en-US" sz="2000"/>
            </a:p>
            <a:p>
              <a:r>
                <a:rPr lang="zh-CN" altLang="en-US" sz="2000"/>
                <a:t>情绪具有独特的主观体验形式、外部表现形式和极为复杂的神经生理过程。</a:t>
              </a:r>
              <a:endParaRPr lang="zh-CN" altLang="en-US" sz="2000"/>
            </a:p>
          </p:txBody>
        </p:sp>
      </p:grpSp>
      <p:grpSp>
        <p:nvGrpSpPr>
          <p:cNvPr id="2" name="组合 1"/>
          <p:cNvGrpSpPr/>
          <p:nvPr/>
        </p:nvGrpSpPr>
        <p:grpSpPr>
          <a:xfrm>
            <a:off x="862330" y="4708525"/>
            <a:ext cx="10798810" cy="1259840"/>
            <a:chOff x="1358" y="5507"/>
            <a:chExt cx="17006" cy="1984"/>
          </a:xfrm>
        </p:grpSpPr>
        <p:sp>
          <p:nvSpPr>
            <p:cNvPr id="10" name="PA_任意多边形 14"/>
            <p:cNvSpPr/>
            <p:nvPr>
              <p:custDataLst>
                <p:tags r:id="rId5"/>
              </p:custDataLst>
            </p:nvPr>
          </p:nvSpPr>
          <p:spPr>
            <a:xfrm>
              <a:off x="1358" y="5881"/>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1" name="文本框 20"/>
            <p:cNvSpPr txBox="1"/>
            <p:nvPr/>
          </p:nvSpPr>
          <p:spPr>
            <a:xfrm>
              <a:off x="1808" y="5507"/>
              <a:ext cx="16556" cy="1985"/>
            </a:xfrm>
            <a:prstGeom prst="rect">
              <a:avLst/>
            </a:prstGeom>
            <a:noFill/>
          </p:spPr>
          <p:txBody>
            <a:bodyPr wrap="square" rtlCol="0">
              <a:spAutoFit/>
            </a:bodyPr>
            <a:lstStyle/>
            <a:p>
              <a:pPr algn="l" defTabSz="1219200">
                <a:buClrTx/>
                <a:buSzTx/>
                <a:buFontTx/>
              </a:pPr>
              <a:r>
                <a:rPr lang="zh-CN" altLang="en-US" sz="3600" b="1" dirty="0"/>
                <a:t>情感</a:t>
              </a:r>
              <a:endParaRPr lang="zh-CN" altLang="en-US" sz="3600" b="1" dirty="0"/>
            </a:p>
            <a:p>
              <a:pPr algn="l" defTabSz="1219200">
                <a:buClrTx/>
                <a:buSzTx/>
                <a:buFontTx/>
              </a:pPr>
              <a:r>
                <a:rPr lang="zh-CN" altLang="en-US" sz="2000" dirty="0"/>
                <a:t>情感主要表明情绪过程的感受方面，是态度在生理上一种较复杂而又稳定的评价和体验。</a:t>
              </a:r>
              <a:endParaRPr lang="zh-CN" altLang="en-US" sz="2000" dirty="0"/>
            </a:p>
            <a:p>
              <a:pPr algn="l" defTabSz="1219200">
                <a:buClrTx/>
                <a:buSzTx/>
                <a:buFontTx/>
              </a:pPr>
              <a:r>
                <a:rPr lang="zh-CN" altLang="en-US" sz="2000" dirty="0"/>
                <a:t>包括道德感和价值感两个方面</a:t>
              </a:r>
              <a:endParaRPr lang="zh-CN" altLang="en-US" sz="2000" dirty="0"/>
            </a:p>
          </p:txBody>
        </p:sp>
      </p:grpSp>
      <p:pic>
        <p:nvPicPr>
          <p:cNvPr id="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781"/>
          <a:stretch>
            <a:fillRect/>
          </a:stretch>
        </p:blipFill>
        <p:spPr bwMode="auto">
          <a:xfrm>
            <a:off x="9576403" y="2978047"/>
            <a:ext cx="2219811" cy="19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241" t="5541" r="3065"/>
          <a:stretch>
            <a:fillRect/>
          </a:stretch>
        </p:blipFill>
        <p:spPr bwMode="auto">
          <a:xfrm>
            <a:off x="8473947" y="776424"/>
            <a:ext cx="3199107" cy="214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_矩形 6"/>
          <p:cNvSpPr/>
          <p:nvPr>
            <p:custDataLst>
              <p:tags r:id="rId1"/>
            </p:custDataLst>
          </p:nvPr>
        </p:nvSpPr>
        <p:spPr>
          <a:xfrm>
            <a:off x="970280" y="4962525"/>
            <a:ext cx="11026775" cy="14097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9" name="PA_矩形 6"/>
          <p:cNvSpPr/>
          <p:nvPr>
            <p:custDataLst>
              <p:tags r:id="rId2"/>
            </p:custDataLst>
          </p:nvPr>
        </p:nvSpPr>
        <p:spPr>
          <a:xfrm>
            <a:off x="970280" y="2273935"/>
            <a:ext cx="11026775" cy="253301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3"/>
            </p:custDataLst>
          </p:nvPr>
        </p:nvSpPr>
        <p:spPr bwMode="auto">
          <a:xfrm>
            <a:off x="1083945" y="2273935"/>
            <a:ext cx="1091374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情绪和情感的区别</a:t>
            </a:r>
            <a:endParaRPr lang="en-US" altLang="zh-CN" sz="2000" dirty="0">
              <a:solidFill>
                <a:srgbClr val="FFFFFF">
                  <a:lumMod val="50000"/>
                </a:srgbClr>
              </a:solidFill>
              <a:latin typeface="宋体" panose="02010600030101010101" pitchFamily="2" charset="-122"/>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（1）情绪和情感与个体的不同需要有关</a:t>
            </a:r>
            <a:r>
              <a:rPr lang="zh-CN" altLang="en-US" sz="2000" dirty="0">
                <a:solidFill>
                  <a:srgbClr val="FFFFFF">
                    <a:lumMod val="50000"/>
                  </a:srgbClr>
                </a:solidFill>
                <a:latin typeface="宋体" panose="02010600030101010101" pitchFamily="2" charset="-122"/>
                <a:ea typeface="宋体" panose="02010600030101010101" pitchFamily="2" charset="-122"/>
              </a:rPr>
              <a:t>。</a:t>
            </a:r>
            <a:endParaRPr lang="en-US" altLang="zh-CN" sz="2000" dirty="0">
              <a:solidFill>
                <a:srgbClr val="FFFFFF">
                  <a:lumMod val="50000"/>
                </a:srgbClr>
              </a:solidFill>
              <a:latin typeface="宋体" panose="02010600030101010101" pitchFamily="2" charset="-122"/>
              <a:ea typeface="宋体" panose="02010600030101010101" pitchFamily="2" charset="-122"/>
            </a:endParaRPr>
          </a:p>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（2）情绪有情境性，一般由当时特定的条件所引起，并随着条件的变化而变化</a:t>
            </a:r>
            <a:r>
              <a:rPr lang="zh-CN" altLang="en-US" sz="2000" dirty="0">
                <a:solidFill>
                  <a:srgbClr val="FFFFFF">
                    <a:lumMod val="50000"/>
                  </a:srgbClr>
                </a:solidFill>
                <a:latin typeface="宋体" panose="02010600030101010101" pitchFamily="2" charset="-122"/>
                <a:ea typeface="宋体" panose="02010600030101010101" pitchFamily="2" charset="-122"/>
              </a:rPr>
              <a:t>。情感则很少受具体情境的影响。在消费活动中，情感对消费者心理和行为的影响相对深远和长久。</a:t>
            </a:r>
            <a:endParaRPr lang="zh-CN" altLang="en-US" sz="2000" dirty="0">
              <a:solidFill>
                <a:srgbClr val="FFFFFF">
                  <a:lumMod val="50000"/>
                </a:srgbClr>
              </a:solidFill>
              <a:latin typeface="宋体" panose="02010600030101010101" pitchFamily="2" charset="-122"/>
              <a:ea typeface="宋体" panose="02010600030101010101" pitchFamily="2" charset="-122"/>
            </a:endParaRPr>
          </a:p>
          <a:p>
            <a:pPr defTabSz="1219200">
              <a:lnSpc>
                <a:spcPct val="120000"/>
              </a:lnSpc>
              <a:spcBef>
                <a:spcPts val="400"/>
              </a:spcBef>
            </a:pPr>
            <a:r>
              <a:rPr lang="zh-CN" altLang="en-US" sz="2000" dirty="0">
                <a:solidFill>
                  <a:srgbClr val="FFFFFF">
                    <a:lumMod val="50000"/>
                  </a:srgbClr>
                </a:solidFill>
                <a:latin typeface="宋体" panose="02010600030101010101" pitchFamily="2" charset="-122"/>
                <a:ea typeface="宋体" panose="02010600030101010101" pitchFamily="2" charset="-122"/>
              </a:rPr>
              <a:t>（3）从消费者个体发展来看，情绪比情感产生得更早。</a:t>
            </a:r>
            <a:endParaRPr lang="en-US" altLang="zh-CN" sz="2000" dirty="0">
              <a:solidFill>
                <a:srgbClr val="FFFFFF">
                  <a:lumMod val="50000"/>
                </a:srgbClr>
              </a:solidFill>
              <a:latin typeface="宋体" panose="02010600030101010101" pitchFamily="2" charset="-122"/>
              <a:ea typeface="宋体" panose="02010600030101010101" pitchFamily="2" charset="-122"/>
            </a:endParaRPr>
          </a:p>
        </p:txBody>
      </p:sp>
      <p:grpSp>
        <p:nvGrpSpPr>
          <p:cNvPr id="23" name="组合 22"/>
          <p:cNvGrpSpPr/>
          <p:nvPr/>
        </p:nvGrpSpPr>
        <p:grpSpPr>
          <a:xfrm>
            <a:off x="263525" y="2273935"/>
            <a:ext cx="575310" cy="575310"/>
            <a:chOff x="9600" y="7978"/>
            <a:chExt cx="906" cy="906"/>
          </a:xfrm>
        </p:grpSpPr>
        <p:sp>
          <p:nvSpPr>
            <p:cNvPr id="8" name="PA_矩形 5"/>
            <p:cNvSpPr/>
            <p:nvPr>
              <p:custDataLst>
                <p:tags r:id="rId4"/>
              </p:custDataLst>
            </p:nvPr>
          </p:nvSpPr>
          <p:spPr>
            <a:xfrm>
              <a:off x="9600" y="7978"/>
              <a:ext cx="907" cy="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1" name="PA_任意多边形 10"/>
            <p:cNvSpPr>
              <a:spLocks noEditPoints="1"/>
            </p:cNvSpPr>
            <p:nvPr>
              <p:custDataLst>
                <p:tags r:id="rId5"/>
              </p:custDataLst>
            </p:nvPr>
          </p:nvSpPr>
          <p:spPr bwMode="auto">
            <a:xfrm>
              <a:off x="9867" y="8181"/>
              <a:ext cx="373" cy="501"/>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sp>
        <p:nvSpPr>
          <p:cNvPr id="25" name="PA_矩形 24"/>
          <p:cNvSpPr>
            <a:spLocks noChangeArrowheads="1"/>
          </p:cNvSpPr>
          <p:nvPr>
            <p:custDataLst>
              <p:tags r:id="rId6"/>
            </p:custDataLst>
          </p:nvPr>
        </p:nvSpPr>
        <p:spPr bwMode="auto">
          <a:xfrm>
            <a:off x="1083310" y="5298440"/>
            <a:ext cx="10913745"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dirty="0">
                <a:solidFill>
                  <a:srgbClr val="FFFFFF">
                    <a:lumMod val="50000"/>
                  </a:srgbClr>
                </a:solidFill>
                <a:latin typeface="宋体" panose="02010600030101010101" pitchFamily="2" charset="-122"/>
                <a:ea typeface="宋体" panose="02010600030101010101" pitchFamily="2" charset="-122"/>
              </a:rPr>
              <a:t>情绪与情感的联系非常密切。情绪与情感都是个体的主观体验</a:t>
            </a:r>
            <a:r>
              <a:rPr lang="zh-CN" altLang="en-US" sz="2000" dirty="0">
                <a:solidFill>
                  <a:srgbClr val="FFFFFF">
                    <a:lumMod val="50000"/>
                  </a:srgbClr>
                </a:solidFill>
                <a:latin typeface="宋体" panose="02010600030101010101" pitchFamily="2" charset="-122"/>
                <a:ea typeface="宋体" panose="02010600030101010101" pitchFamily="2" charset="-122"/>
              </a:rPr>
              <a:t>。情绪与情感交织在一起，情绪是情感的表现形式，而情感则是情绪的内容。情感是在情绪的基础上形成和发展的。</a:t>
            </a:r>
            <a:endParaRPr lang="en-US" altLang="zh-CN" sz="2000" dirty="0">
              <a:solidFill>
                <a:srgbClr val="FFFFFF">
                  <a:lumMod val="50000"/>
                </a:srgbClr>
              </a:solidFill>
              <a:latin typeface="宋体" panose="02010600030101010101" pitchFamily="2" charset="-122"/>
              <a:ea typeface="宋体" panose="02010600030101010101" pitchFamily="2" charset="-122"/>
            </a:endParaRPr>
          </a:p>
        </p:txBody>
      </p:sp>
      <p:grpSp>
        <p:nvGrpSpPr>
          <p:cNvPr id="26" name="组合 25"/>
          <p:cNvGrpSpPr/>
          <p:nvPr/>
        </p:nvGrpSpPr>
        <p:grpSpPr>
          <a:xfrm>
            <a:off x="263525" y="4962525"/>
            <a:ext cx="575310" cy="575310"/>
            <a:chOff x="9600" y="7978"/>
            <a:chExt cx="906" cy="906"/>
          </a:xfrm>
        </p:grpSpPr>
        <p:sp>
          <p:nvSpPr>
            <p:cNvPr id="27" name="PA_矩形 5"/>
            <p:cNvSpPr/>
            <p:nvPr>
              <p:custDataLst>
                <p:tags r:id="rId7"/>
              </p:custDataLst>
            </p:nvPr>
          </p:nvSpPr>
          <p:spPr>
            <a:xfrm>
              <a:off x="9600" y="7978"/>
              <a:ext cx="907" cy="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2" name="PA_任意多边形 10"/>
            <p:cNvSpPr>
              <a:spLocks noEditPoints="1"/>
            </p:cNvSpPr>
            <p:nvPr>
              <p:custDataLst>
                <p:tags r:id="rId8"/>
              </p:custDataLst>
            </p:nvPr>
          </p:nvSpPr>
          <p:spPr bwMode="auto">
            <a:xfrm>
              <a:off x="9867" y="8181"/>
              <a:ext cx="373" cy="501"/>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pic>
        <p:nvPicPr>
          <p:cNvPr id="2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445" y="409434"/>
            <a:ext cx="3370997" cy="166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descr="https://ss0.bdstatic.com/70cFvHSh_Q1YnxGkpoWK1HF6hhy/it/u=2288260513,3266088579&amp;fm=200&amp;gp=0.jpg"/>
          <p:cNvPicPr>
            <a:picLocks noChangeAspect="1" noChangeArrowheads="1"/>
          </p:cNvPicPr>
          <p:nvPr/>
        </p:nvPicPr>
        <p:blipFill rotWithShape="1">
          <a:blip r:embed="rId10">
            <a:extLst>
              <a:ext uri="{28A0092B-C50C-407E-A947-70E740481C1C}">
                <a14:useLocalDpi xmlns:a14="http://schemas.microsoft.com/office/drawing/2010/main" val="0"/>
              </a:ext>
            </a:extLst>
          </a:blip>
          <a:srcRect t="24301" b="30584"/>
          <a:stretch>
            <a:fillRect/>
          </a:stretch>
        </p:blipFill>
        <p:spPr bwMode="auto">
          <a:xfrm>
            <a:off x="4478164" y="723098"/>
            <a:ext cx="5200650" cy="1289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5"/>
          <p:cNvGraphicFramePr/>
          <p:nvPr/>
        </p:nvGraphicFramePr>
        <p:xfrm>
          <a:off x="3150954" y="1463597"/>
          <a:ext cx="7992888" cy="4365544"/>
        </p:xfrm>
        <a:graphic>
          <a:graphicData uri="http://schemas.openxmlformats.org/drawingml/2006/table">
            <a:tbl>
              <a:tblPr firstRow="1" bandRow="1">
                <a:tableStyleId>{00A15C55-8517-42AA-B614-E9B94910E393}</a:tableStyleId>
              </a:tblPr>
              <a:tblGrid>
                <a:gridCol w="2160240"/>
                <a:gridCol w="2808312"/>
                <a:gridCol w="3024336"/>
              </a:tblGrid>
              <a:tr h="534633">
                <a:tc>
                  <a:txBody>
                    <a:bodyPr/>
                    <a:lstStyle/>
                    <a:p>
                      <a:pPr algn="ctr"/>
                      <a:endParaRPr lang="zh-CN" altLang="en-US" sz="3200" dirty="0"/>
                    </a:p>
                  </a:txBody>
                  <a:tcPr anchor="ctr"/>
                </a:tc>
                <a:tc>
                  <a:txBody>
                    <a:bodyPr/>
                    <a:lstStyle/>
                    <a:p>
                      <a:pPr algn="ctr"/>
                      <a:r>
                        <a:rPr lang="zh-CN" altLang="en-US" sz="3200" dirty="0"/>
                        <a:t>情绪</a:t>
                      </a:r>
                      <a:endParaRPr lang="zh-CN" altLang="en-US" sz="3200" dirty="0"/>
                    </a:p>
                  </a:txBody>
                  <a:tcPr anchor="ctr"/>
                </a:tc>
                <a:tc>
                  <a:txBody>
                    <a:bodyPr/>
                    <a:lstStyle/>
                    <a:p>
                      <a:pPr algn="ctr"/>
                      <a:r>
                        <a:rPr lang="zh-CN" altLang="en-US" sz="3200" dirty="0"/>
                        <a:t>情感</a:t>
                      </a:r>
                      <a:endParaRPr lang="zh-CN" altLang="en-US" sz="3200" dirty="0"/>
                    </a:p>
                  </a:txBody>
                  <a:tcPr anchor="ctr"/>
                </a:tc>
              </a:tr>
              <a:tr h="710386">
                <a:tc>
                  <a:txBody>
                    <a:bodyPr/>
                    <a:lstStyle/>
                    <a:p>
                      <a:pPr algn="ctr"/>
                      <a:r>
                        <a:rPr lang="zh-CN" altLang="en-US" sz="2800" dirty="0">
                          <a:latin typeface="宋体" panose="02010600030101010101" pitchFamily="2" charset="-122"/>
                          <a:ea typeface="宋体" panose="02010600030101010101" pitchFamily="2" charset="-122"/>
                        </a:rPr>
                        <a:t>需求类型</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生理需求</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社会需求</a:t>
                      </a:r>
                      <a:endParaRPr lang="zh-CN" altLang="en-US" sz="2800" dirty="0">
                        <a:latin typeface="宋体" panose="02010600030101010101" pitchFamily="2" charset="-122"/>
                        <a:ea typeface="宋体" panose="02010600030101010101" pitchFamily="2" charset="-122"/>
                      </a:endParaRPr>
                    </a:p>
                  </a:txBody>
                  <a:tcPr anchor="ctr"/>
                </a:tc>
              </a:tr>
              <a:tr h="710386">
                <a:tc>
                  <a:txBody>
                    <a:bodyPr/>
                    <a:lstStyle/>
                    <a:p>
                      <a:pPr algn="ctr"/>
                      <a:r>
                        <a:rPr lang="zh-CN" altLang="en-US" sz="2800" dirty="0">
                          <a:latin typeface="宋体" panose="02010600030101010101" pitchFamily="2" charset="-122"/>
                          <a:ea typeface="宋体" panose="02010600030101010101" pitchFamily="2" charset="-122"/>
                        </a:rPr>
                        <a:t>稳定性</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情境性、不稳定</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深刻性、稳定性</a:t>
                      </a:r>
                      <a:endParaRPr lang="zh-CN" altLang="en-US" sz="2800" dirty="0">
                        <a:latin typeface="宋体" panose="02010600030101010101" pitchFamily="2" charset="-122"/>
                        <a:ea typeface="宋体" panose="02010600030101010101" pitchFamily="2" charset="-122"/>
                      </a:endParaRPr>
                    </a:p>
                  </a:txBody>
                  <a:tcPr anchor="ctr"/>
                </a:tc>
              </a:tr>
              <a:tr h="872296">
                <a:tc>
                  <a:txBody>
                    <a:bodyPr/>
                    <a:lstStyle/>
                    <a:p>
                      <a:pPr algn="ctr"/>
                      <a:r>
                        <a:rPr lang="zh-CN" altLang="en-US" sz="2800" dirty="0">
                          <a:latin typeface="宋体" panose="02010600030101010101" pitchFamily="2" charset="-122"/>
                          <a:ea typeface="宋体" panose="02010600030101010101" pitchFamily="2" charset="-122"/>
                        </a:rPr>
                        <a:t>强度</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强烈、冲动</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微弱、以内心体验存在</a:t>
                      </a:r>
                      <a:endParaRPr lang="zh-CN" altLang="en-US" sz="2800" dirty="0">
                        <a:latin typeface="宋体" panose="02010600030101010101" pitchFamily="2" charset="-122"/>
                        <a:ea typeface="宋体" panose="02010600030101010101" pitchFamily="2" charset="-122"/>
                      </a:endParaRPr>
                    </a:p>
                  </a:txBody>
                  <a:tcPr anchor="ctr"/>
                </a:tc>
              </a:tr>
              <a:tr h="710386">
                <a:tc>
                  <a:txBody>
                    <a:bodyPr/>
                    <a:lstStyle/>
                    <a:p>
                      <a:pPr algn="ctr"/>
                      <a:r>
                        <a:rPr lang="zh-CN" altLang="en-US" sz="2800" dirty="0">
                          <a:latin typeface="宋体" panose="02010600030101010101" pitchFamily="2" charset="-122"/>
                          <a:ea typeface="宋体" panose="02010600030101010101" pitchFamily="2" charset="-122"/>
                        </a:rPr>
                        <a:t>时间</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短暂</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持久</a:t>
                      </a:r>
                      <a:endParaRPr lang="en-US" altLang="zh-CN" sz="2800" dirty="0">
                        <a:latin typeface="宋体" panose="02010600030101010101" pitchFamily="2" charset="-122"/>
                        <a:ea typeface="宋体" panose="02010600030101010101" pitchFamily="2" charset="-122"/>
                      </a:endParaRPr>
                    </a:p>
                  </a:txBody>
                  <a:tcPr anchor="ctr"/>
                </a:tc>
              </a:tr>
              <a:tr h="710386">
                <a:tc>
                  <a:txBody>
                    <a:bodyPr/>
                    <a:lstStyle/>
                    <a:p>
                      <a:pPr algn="ctr"/>
                      <a:r>
                        <a:rPr lang="zh-CN" altLang="en-US" sz="2800" dirty="0">
                          <a:latin typeface="宋体" panose="02010600030101010101" pitchFamily="2" charset="-122"/>
                          <a:ea typeface="宋体" panose="02010600030101010101" pitchFamily="2" charset="-122"/>
                        </a:rPr>
                        <a:t>发生顺序</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情绪反映在前</a:t>
                      </a:r>
                      <a:endParaRPr lang="zh-CN" altLang="en-US" sz="2800" dirty="0">
                        <a:latin typeface="宋体" panose="02010600030101010101" pitchFamily="2" charset="-122"/>
                        <a:ea typeface="宋体" panose="02010600030101010101" pitchFamily="2" charset="-122"/>
                      </a:endParaRPr>
                    </a:p>
                  </a:txBody>
                  <a:tcPr anchor="ctr"/>
                </a:tc>
                <a:tc>
                  <a:txBody>
                    <a:bodyPr/>
                    <a:lstStyle/>
                    <a:p>
                      <a:pPr algn="ctr"/>
                      <a:r>
                        <a:rPr lang="zh-CN" altLang="en-US" sz="2800" dirty="0">
                          <a:latin typeface="宋体" panose="02010600030101010101" pitchFamily="2" charset="-122"/>
                          <a:ea typeface="宋体" panose="02010600030101010101" pitchFamily="2" charset="-122"/>
                        </a:rPr>
                        <a:t>情感体验在后</a:t>
                      </a:r>
                      <a:endParaRPr lang="en-US" altLang="zh-CN" sz="2800" dirty="0">
                        <a:latin typeface="宋体" panose="02010600030101010101" pitchFamily="2" charset="-122"/>
                        <a:ea typeface="宋体" panose="02010600030101010101" pitchFamily="2" charset="-122"/>
                      </a:endParaRPr>
                    </a:p>
                  </a:txBody>
                  <a:tcPr anchor="ctr"/>
                </a:tc>
              </a:tr>
            </a:tbl>
          </a:graphicData>
        </a:graphic>
      </p:graphicFrame>
      <p:sp>
        <p:nvSpPr>
          <p:cNvPr id="3" name="TextBox 2"/>
          <p:cNvSpPr txBox="1"/>
          <p:nvPr/>
        </p:nvSpPr>
        <p:spPr>
          <a:xfrm>
            <a:off x="5295331" y="6114197"/>
            <a:ext cx="2470245" cy="369332"/>
          </a:xfrm>
          <a:prstGeom prst="rect">
            <a:avLst/>
          </a:prstGeom>
          <a:noFill/>
        </p:spPr>
        <p:txBody>
          <a:bodyPr wrap="square" rtlCol="0">
            <a:spAutoFit/>
          </a:bodyPr>
          <a:lstStyle/>
          <a:p>
            <a:r>
              <a:rPr lang="zh-CN" altLang="zh-CN" b="1" dirty="0"/>
              <a:t>情绪与情感的区别</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39"/>
          <p:cNvSpPr>
            <a:spLocks noChangeArrowheads="1"/>
          </p:cNvSpPr>
          <p:nvPr>
            <p:custDataLst>
              <p:tags r:id="rId1"/>
            </p:custDataLst>
          </p:nvPr>
        </p:nvSpPr>
        <p:spPr bwMode="auto">
          <a:xfrm>
            <a:off x="718820" y="1495425"/>
            <a:ext cx="80892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（二）情绪和情感的机体表现</a:t>
            </a:r>
            <a:endParaRPr lang="zh-CN" altLang="en-US" sz="4000" b="1" dirty="0"/>
          </a:p>
        </p:txBody>
      </p:sp>
      <p:grpSp>
        <p:nvGrpSpPr>
          <p:cNvPr id="33" name="组合 32"/>
          <p:cNvGrpSpPr/>
          <p:nvPr/>
        </p:nvGrpSpPr>
        <p:grpSpPr>
          <a:xfrm>
            <a:off x="554990" y="2472055"/>
            <a:ext cx="10943590" cy="3075305"/>
            <a:chOff x="1284" y="3736"/>
            <a:chExt cx="17234" cy="4843"/>
          </a:xfrm>
        </p:grpSpPr>
        <p:sp>
          <p:nvSpPr>
            <p:cNvPr id="34" name="PA_矩形 4"/>
            <p:cNvSpPr/>
            <p:nvPr>
              <p:custDataLst>
                <p:tags r:id="rId2"/>
              </p:custDataLst>
            </p:nvPr>
          </p:nvSpPr>
          <p:spPr>
            <a:xfrm>
              <a:off x="1284" y="3736"/>
              <a:ext cx="2265" cy="2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5" name="PA_矩形 5"/>
            <p:cNvSpPr/>
            <p:nvPr>
              <p:custDataLst>
                <p:tags r:id="rId3"/>
              </p:custDataLst>
            </p:nvPr>
          </p:nvSpPr>
          <p:spPr>
            <a:xfrm>
              <a:off x="3589" y="3736"/>
              <a:ext cx="14928" cy="22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6" name="PA_矩形 24"/>
            <p:cNvSpPr>
              <a:spLocks noChangeArrowheads="1"/>
            </p:cNvSpPr>
            <p:nvPr>
              <p:custDataLst>
                <p:tags r:id="rId4"/>
              </p:custDataLst>
            </p:nvPr>
          </p:nvSpPr>
          <p:spPr bwMode="auto">
            <a:xfrm>
              <a:off x="3891" y="3946"/>
              <a:ext cx="14626"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1219200">
                <a:lnSpc>
                  <a:spcPct val="120000"/>
                </a:lnSpc>
                <a:spcBef>
                  <a:spcPts val="665"/>
                </a:spcBef>
              </a:pPr>
              <a:r>
                <a:rPr lang="en-US" altLang="zh-CN" sz="2800">
                  <a:solidFill>
                    <a:srgbClr val="FFFFFF">
                      <a:lumMod val="50000"/>
                    </a:srgbClr>
                  </a:solidFill>
                  <a:latin typeface="Calibri" panose="020F0502020204030204"/>
                  <a:ea typeface="宋体" panose="02010600030101010101" pitchFamily="2" charset="-122"/>
                </a:rPr>
                <a:t>表现包括呼吸系统、血液循环系统、腺体以及皮肤电阻与脑电波反应，它们都可以作为测查情绪、情感表现的指标。</a:t>
              </a:r>
              <a:endParaRPr lang="en-US" altLang="zh-CN" sz="2800">
                <a:solidFill>
                  <a:srgbClr val="FFFFFF">
                    <a:lumMod val="50000"/>
                  </a:srgbClr>
                </a:solidFill>
                <a:latin typeface="Calibri" panose="020F0502020204030204"/>
                <a:ea typeface="宋体" panose="02010600030101010101" pitchFamily="2" charset="-122"/>
              </a:endParaRPr>
            </a:p>
          </p:txBody>
        </p:sp>
        <p:sp>
          <p:nvSpPr>
            <p:cNvPr id="37" name="PA_矩形 8"/>
            <p:cNvSpPr/>
            <p:nvPr>
              <p:custDataLst>
                <p:tags r:id="rId5"/>
              </p:custDataLst>
            </p:nvPr>
          </p:nvSpPr>
          <p:spPr>
            <a:xfrm>
              <a:off x="1284" y="6313"/>
              <a:ext cx="2265" cy="2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PA_矩形 9"/>
            <p:cNvSpPr/>
            <p:nvPr>
              <p:custDataLst>
                <p:tags r:id="rId6"/>
              </p:custDataLst>
            </p:nvPr>
          </p:nvSpPr>
          <p:spPr>
            <a:xfrm>
              <a:off x="3589" y="6313"/>
              <a:ext cx="14928" cy="22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PA_矩形 24"/>
            <p:cNvSpPr>
              <a:spLocks noChangeArrowheads="1"/>
            </p:cNvSpPr>
            <p:nvPr>
              <p:custDataLst>
                <p:tags r:id="rId7"/>
              </p:custDataLst>
            </p:nvPr>
          </p:nvSpPr>
          <p:spPr bwMode="auto">
            <a:xfrm>
              <a:off x="3891" y="6523"/>
              <a:ext cx="14627"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defTabSz="1219200">
                <a:lnSpc>
                  <a:spcPct val="120000"/>
                </a:lnSpc>
                <a:spcBef>
                  <a:spcPts val="665"/>
                </a:spcBef>
              </a:pPr>
              <a:r>
                <a:rPr lang="en-US" altLang="zh-CN" sz="2800">
                  <a:solidFill>
                    <a:srgbClr val="FFFFFF">
                      <a:lumMod val="50000"/>
                    </a:srgbClr>
                  </a:solidFill>
                  <a:latin typeface="Calibri" panose="020F0502020204030204"/>
                  <a:ea typeface="宋体" panose="02010600030101010101" pitchFamily="2" charset="-122"/>
                </a:rPr>
                <a:t>主要表现在面部表情、身体表情、手势表情和言语表情等方面。</a:t>
              </a:r>
              <a:endParaRPr lang="en-US" altLang="zh-CN" sz="2800">
                <a:solidFill>
                  <a:srgbClr val="FFFFFF">
                    <a:lumMod val="50000"/>
                  </a:srgbClr>
                </a:solidFill>
                <a:latin typeface="Calibri" panose="020F0502020204030204"/>
                <a:ea typeface="宋体" panose="02010600030101010101" pitchFamily="2" charset="-122"/>
              </a:endParaRPr>
            </a:p>
          </p:txBody>
        </p:sp>
        <p:sp>
          <p:nvSpPr>
            <p:cNvPr id="40" name="文本框 39"/>
            <p:cNvSpPr txBox="1"/>
            <p:nvPr/>
          </p:nvSpPr>
          <p:spPr>
            <a:xfrm>
              <a:off x="1301" y="4460"/>
              <a:ext cx="2147" cy="1113"/>
            </a:xfrm>
            <a:prstGeom prst="rect">
              <a:avLst/>
            </a:prstGeom>
            <a:noFill/>
          </p:spPr>
          <p:txBody>
            <a:bodyPr wrap="square" rtlCol="0">
              <a:spAutoFit/>
            </a:bodyPr>
            <a:lstStyle/>
            <a:p>
              <a:pPr algn="ctr"/>
              <a:r>
                <a:rPr lang="zh-CN" altLang="en-US" sz="2000" b="1">
                  <a:solidFill>
                    <a:schemeClr val="bg1"/>
                  </a:solidFill>
                </a:rPr>
                <a:t>内部机体的变化</a:t>
              </a:r>
              <a:endParaRPr lang="zh-CN" altLang="en-US" sz="2000" b="1">
                <a:solidFill>
                  <a:schemeClr val="bg1"/>
                </a:solidFill>
              </a:endParaRPr>
            </a:p>
          </p:txBody>
        </p:sp>
        <p:sp>
          <p:nvSpPr>
            <p:cNvPr id="41" name="文本框 40"/>
            <p:cNvSpPr txBox="1"/>
            <p:nvPr/>
          </p:nvSpPr>
          <p:spPr>
            <a:xfrm>
              <a:off x="1343" y="6889"/>
              <a:ext cx="2147" cy="1113"/>
            </a:xfrm>
            <a:prstGeom prst="rect">
              <a:avLst/>
            </a:prstGeom>
            <a:noFill/>
          </p:spPr>
          <p:txBody>
            <a:bodyPr wrap="square" rtlCol="0">
              <a:spAutoFit/>
            </a:bodyPr>
            <a:lstStyle/>
            <a:p>
              <a:pPr algn="ctr"/>
              <a:r>
                <a:rPr lang="zh-CN" altLang="en-US" sz="2000" b="1">
                  <a:solidFill>
                    <a:schemeClr val="bg1"/>
                  </a:solidFill>
                </a:rPr>
                <a:t>外部表情的变化</a:t>
              </a:r>
              <a:endParaRPr lang="zh-CN" altLang="en-US" sz="2000" b="1">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5565" y="705485"/>
            <a:ext cx="5989320" cy="5898515"/>
          </a:xfrm>
          <a:prstGeom prst="rect">
            <a:avLst/>
          </a:prstGeom>
        </p:spPr>
      </p:pic>
      <p:pic>
        <p:nvPicPr>
          <p:cNvPr id="3" name="图片 2"/>
          <p:cNvPicPr>
            <a:picLocks noChangeAspect="1"/>
          </p:cNvPicPr>
          <p:nvPr/>
        </p:nvPicPr>
        <p:blipFill>
          <a:blip r:embed="rId2"/>
          <a:srcRect t="3478"/>
          <a:stretch>
            <a:fillRect/>
          </a:stretch>
        </p:blipFill>
        <p:spPr>
          <a:xfrm>
            <a:off x="6201410" y="600075"/>
            <a:ext cx="6734810" cy="600392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429693" y="15887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89098" y="1878379"/>
            <a:ext cx="4515293" cy="2862322"/>
          </a:xfrm>
          <a:prstGeom prst="rect">
            <a:avLst/>
          </a:prstGeom>
          <a:noFill/>
        </p:spPr>
        <p:txBody>
          <a:bodyPr wrap="square" rtlCol="0">
            <a:spAutoFit/>
          </a:bodyPr>
          <a:lstStyle/>
          <a:p>
            <a:r>
              <a:rPr lang="zh-CN" altLang="en-US" dirty="0"/>
              <a:t>自娃哈哈</a:t>
            </a:r>
            <a:r>
              <a:rPr lang="en-US" altLang="zh-CN" dirty="0"/>
              <a:t>2005</a:t>
            </a:r>
            <a:r>
              <a:rPr lang="zh-CN" altLang="en-US" dirty="0"/>
              <a:t>年推出营养快线开始，这种富含营养的美味饮品已经默默陪伴消费者走过了</a:t>
            </a:r>
            <a:r>
              <a:rPr lang="en-US" altLang="zh-CN" dirty="0"/>
              <a:t>18</a:t>
            </a:r>
            <a:r>
              <a:rPr lang="zh-CN" altLang="en-US" dirty="0"/>
              <a:t>年。彼时，市面上还没有一款主打“牛奶</a:t>
            </a:r>
            <a:r>
              <a:rPr lang="en-US" altLang="zh-CN" dirty="0"/>
              <a:t>+</a:t>
            </a:r>
            <a:r>
              <a:rPr lang="zh-CN" altLang="en-US" dirty="0"/>
              <a:t>果汁”的饮料，娃哈哈根据中国人独特的膳食结构和饮食状况，添加多种营养成分，精心研制而成的一种全新的果奶饮品。在生活节奏愈发加快的社会环境下，主打“早餐喝一瓶，精神一上午”的娃哈哈营养快线很快畅销全国，成为人们营养生活的忠实守护者。</a:t>
            </a:r>
            <a:endParaRPr lang="zh-CN" altLang="en-US" dirty="0"/>
          </a:p>
        </p:txBody>
      </p:sp>
      <p:sp>
        <p:nvSpPr>
          <p:cNvPr id="5" name="文本框 4"/>
          <p:cNvSpPr txBox="1"/>
          <p:nvPr/>
        </p:nvSpPr>
        <p:spPr>
          <a:xfrm>
            <a:off x="2310810" y="5387163"/>
            <a:ext cx="8109098" cy="923330"/>
          </a:xfrm>
          <a:prstGeom prst="rect">
            <a:avLst/>
          </a:prstGeom>
          <a:solidFill>
            <a:schemeClr val="accent1">
              <a:lumMod val="20000"/>
              <a:lumOff val="80000"/>
            </a:schemeClr>
          </a:solidFill>
        </p:spPr>
        <p:txBody>
          <a:bodyPr wrap="square" rtlCol="0">
            <a:spAutoFit/>
          </a:bodyPr>
          <a:lstStyle/>
          <a:p>
            <a:r>
              <a:rPr lang="zh-CN" altLang="en-US" dirty="0"/>
              <a:t>对于娃哈哈而言，“健康”这一关键词一直刻在品牌的基因中。从针对儿童营养不良研发的儿童营养液，到关注国人饮水安全而推出的纯净水，再到关注快节奏生活推出的营养快线，无一不体现着品牌与消费者朴实的情感连接。</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39"/>
          <p:cNvSpPr>
            <a:spLocks noChangeArrowheads="1"/>
          </p:cNvSpPr>
          <p:nvPr>
            <p:custDataLst>
              <p:tags r:id="rId1"/>
            </p:custDataLst>
          </p:nvPr>
        </p:nvSpPr>
        <p:spPr bwMode="auto">
          <a:xfrm>
            <a:off x="718820" y="1495425"/>
            <a:ext cx="80892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（三）影响消费者情绪变化的因素</a:t>
            </a:r>
            <a:endParaRPr lang="zh-CN" altLang="en-US" sz="4000" b="1" dirty="0"/>
          </a:p>
        </p:txBody>
      </p:sp>
      <p:grpSp>
        <p:nvGrpSpPr>
          <p:cNvPr id="60" name="组合 59"/>
          <p:cNvGrpSpPr/>
          <p:nvPr/>
        </p:nvGrpSpPr>
        <p:grpSpPr>
          <a:xfrm>
            <a:off x="4168140" y="3104706"/>
            <a:ext cx="2458085" cy="1706779"/>
            <a:chOff x="13078" y="4201"/>
            <a:chExt cx="3871" cy="2688"/>
          </a:xfrm>
        </p:grpSpPr>
        <p:sp>
          <p:nvSpPr>
            <p:cNvPr id="48" name="PA_任意多边形 17"/>
            <p:cNvSpPr>
              <a:spLocks noEditPoints="1"/>
            </p:cNvSpPr>
            <p:nvPr>
              <p:custDataLst>
                <p:tags r:id="rId2"/>
              </p:custDataLst>
            </p:nvPr>
          </p:nvSpPr>
          <p:spPr bwMode="auto">
            <a:xfrm>
              <a:off x="14821" y="4201"/>
              <a:ext cx="385" cy="518"/>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52" name="PA_矩形 24"/>
            <p:cNvSpPr>
              <a:spLocks noChangeArrowheads="1"/>
            </p:cNvSpPr>
            <p:nvPr>
              <p:custDataLst>
                <p:tags r:id="rId3"/>
              </p:custDataLst>
            </p:nvPr>
          </p:nvSpPr>
          <p:spPr bwMode="auto">
            <a:xfrm>
              <a:off x="13078" y="5101"/>
              <a:ext cx="3871"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400" b="1" dirty="0">
                  <a:solidFill>
                    <a:srgbClr val="333333">
                      <a:lumMod val="75000"/>
                      <a:lumOff val="25000"/>
                    </a:srgbClr>
                  </a:solidFill>
                  <a:latin typeface="Calibri" panose="020F0502020204030204"/>
                  <a:ea typeface="宋体" panose="02010600030101010101" pitchFamily="2" charset="-122"/>
                </a:rPr>
                <a:t>商品特性</a:t>
              </a:r>
              <a:endParaRPr lang="zh-CN" altLang="en-US" sz="2400" b="1" dirty="0">
                <a:solidFill>
                  <a:srgbClr val="333333">
                    <a:lumMod val="75000"/>
                    <a:lumOff val="25000"/>
                  </a:srgbClr>
                </a:solidFill>
                <a:latin typeface="Calibri" panose="020F0502020204030204"/>
                <a:ea typeface="宋体" panose="02010600030101010101" pitchFamily="2" charset="-122"/>
              </a:endParaRPr>
            </a:p>
            <a:p>
              <a:pPr algn="ctr" defTabSz="1219200">
                <a:lnSpc>
                  <a:spcPct val="120000"/>
                </a:lnSpc>
                <a:spcBef>
                  <a:spcPts val="400"/>
                </a:spcBef>
              </a:pPr>
              <a:r>
                <a:rPr lang="en-US" altLang="zh-CN" sz="1600" dirty="0">
                  <a:solidFill>
                    <a:srgbClr val="FFFFFF">
                      <a:lumMod val="50000"/>
                    </a:srgbClr>
                  </a:solidFill>
                  <a:latin typeface="Calibri" panose="020F0502020204030204"/>
                  <a:ea typeface="宋体" panose="02010600030101010101" pitchFamily="2" charset="-122"/>
                </a:rPr>
                <a:t>商品命名中的情感效用</a:t>
              </a:r>
              <a:endParaRPr lang="en-US" altLang="zh-CN" sz="1600" dirty="0">
                <a:solidFill>
                  <a:srgbClr val="FFFFFF">
                    <a:lumMod val="50000"/>
                  </a:srgbClr>
                </a:solidFill>
                <a:latin typeface="Calibri" panose="020F0502020204030204"/>
                <a:ea typeface="宋体" panose="02010600030101010101" pitchFamily="2" charset="-122"/>
              </a:endParaRPr>
            </a:p>
            <a:p>
              <a:pPr algn="ctr" defTabSz="1219200">
                <a:lnSpc>
                  <a:spcPct val="120000"/>
                </a:lnSpc>
                <a:spcBef>
                  <a:spcPts val="400"/>
                </a:spcBef>
              </a:pPr>
              <a:r>
                <a:rPr lang="en-US" altLang="zh-CN" sz="1600" dirty="0">
                  <a:solidFill>
                    <a:srgbClr val="FFFFFF">
                      <a:lumMod val="50000"/>
                    </a:srgbClr>
                  </a:solidFill>
                  <a:latin typeface="Calibri" panose="020F0502020204030204"/>
                  <a:ea typeface="宋体" panose="02010600030101010101" pitchFamily="2" charset="-122"/>
                </a:rPr>
                <a:t>商品包装中的情绪效果</a:t>
              </a:r>
              <a:endParaRPr lang="en-US" altLang="zh-CN" sz="1600" dirty="0">
                <a:solidFill>
                  <a:srgbClr val="FFFFFF">
                    <a:lumMod val="50000"/>
                  </a:srgbClr>
                </a:solidFill>
                <a:latin typeface="Calibri" panose="020F0502020204030204"/>
                <a:ea typeface="宋体" panose="02010600030101010101" pitchFamily="2" charset="-122"/>
              </a:endParaRPr>
            </a:p>
          </p:txBody>
        </p:sp>
      </p:grpSp>
      <p:grpSp>
        <p:nvGrpSpPr>
          <p:cNvPr id="59" name="组合 58"/>
          <p:cNvGrpSpPr/>
          <p:nvPr/>
        </p:nvGrpSpPr>
        <p:grpSpPr>
          <a:xfrm>
            <a:off x="6751955" y="3104706"/>
            <a:ext cx="2275205" cy="1972993"/>
            <a:chOff x="2520" y="4166"/>
            <a:chExt cx="3583" cy="3107"/>
          </a:xfrm>
        </p:grpSpPr>
        <p:sp>
          <p:nvSpPr>
            <p:cNvPr id="51" name="PA_任意多边形 20"/>
            <p:cNvSpPr>
              <a:spLocks noEditPoints="1"/>
            </p:cNvSpPr>
            <p:nvPr>
              <p:custDataLst>
                <p:tags r:id="rId4"/>
              </p:custDataLst>
            </p:nvPr>
          </p:nvSpPr>
          <p:spPr bwMode="auto">
            <a:xfrm>
              <a:off x="3906" y="4166"/>
              <a:ext cx="523" cy="589"/>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53" name="PA_矩形 24"/>
            <p:cNvSpPr>
              <a:spLocks noChangeArrowheads="1"/>
            </p:cNvSpPr>
            <p:nvPr>
              <p:custDataLst>
                <p:tags r:id="rId5"/>
              </p:custDataLst>
            </p:nvPr>
          </p:nvSpPr>
          <p:spPr bwMode="auto">
            <a:xfrm>
              <a:off x="2520" y="5101"/>
              <a:ext cx="3583"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400" b="1" dirty="0">
                  <a:solidFill>
                    <a:srgbClr val="333333">
                      <a:lumMod val="75000"/>
                      <a:lumOff val="25000"/>
                    </a:srgbClr>
                  </a:solidFill>
                  <a:latin typeface="Calibri" panose="020F0502020204030204"/>
                  <a:ea typeface="宋体" panose="02010600030101010101" pitchFamily="2" charset="-122"/>
                </a:rPr>
                <a:t>购物环境</a:t>
              </a:r>
              <a:endParaRPr lang="zh-CN" altLang="en-US" sz="1335" b="1" dirty="0">
                <a:solidFill>
                  <a:srgbClr val="333333">
                    <a:lumMod val="75000"/>
                    <a:lumOff val="25000"/>
                  </a:srgbClr>
                </a:solidFill>
                <a:latin typeface="Calibri" panose="020F0502020204030204"/>
                <a:ea typeface="宋体" panose="02010600030101010101" pitchFamily="2" charset="-122"/>
              </a:endParaRPr>
            </a:p>
            <a:p>
              <a:pPr algn="ctr" defTabSz="1219200">
                <a:lnSpc>
                  <a:spcPct val="120000"/>
                </a:lnSpc>
                <a:spcBef>
                  <a:spcPts val="400"/>
                </a:spcBef>
              </a:pPr>
              <a:r>
                <a:rPr lang="en-US" altLang="zh-CN" sz="1600" dirty="0">
                  <a:solidFill>
                    <a:srgbClr val="FFFFFF">
                      <a:lumMod val="50000"/>
                    </a:srgbClr>
                  </a:solidFill>
                  <a:latin typeface="Calibri" panose="020F0502020204030204"/>
                  <a:ea typeface="宋体" panose="02010600030101010101" pitchFamily="2" charset="-122"/>
                </a:rPr>
                <a:t>设施、照明、温度、音乐、色彩以及销售人员的精神面貌和服务等</a:t>
              </a:r>
              <a:endParaRPr lang="en-US" altLang="zh-CN" sz="1600" dirty="0">
                <a:solidFill>
                  <a:srgbClr val="FFFFFF">
                    <a:lumMod val="50000"/>
                  </a:srgbClr>
                </a:solidFill>
                <a:latin typeface="Calibri" panose="020F0502020204030204"/>
                <a:ea typeface="宋体" panose="02010600030101010101" pitchFamily="2" charset="-122"/>
              </a:endParaRPr>
            </a:p>
          </p:txBody>
        </p:sp>
      </p:grpSp>
      <p:grpSp>
        <p:nvGrpSpPr>
          <p:cNvPr id="58" name="组合 57"/>
          <p:cNvGrpSpPr/>
          <p:nvPr/>
        </p:nvGrpSpPr>
        <p:grpSpPr>
          <a:xfrm>
            <a:off x="9152890" y="3172460"/>
            <a:ext cx="2458085" cy="2007235"/>
            <a:chOff x="3752" y="8852"/>
            <a:chExt cx="3871" cy="3161"/>
          </a:xfrm>
        </p:grpSpPr>
        <p:sp>
          <p:nvSpPr>
            <p:cNvPr id="50" name="PA_任意多边形 19"/>
            <p:cNvSpPr>
              <a:spLocks noEditPoints="1"/>
            </p:cNvSpPr>
            <p:nvPr>
              <p:custDataLst>
                <p:tags r:id="rId6"/>
              </p:custDataLst>
            </p:nvPr>
          </p:nvSpPr>
          <p:spPr bwMode="auto">
            <a:xfrm>
              <a:off x="5378" y="8852"/>
              <a:ext cx="619" cy="503"/>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54" name="PA_矩形 24"/>
            <p:cNvSpPr>
              <a:spLocks noChangeArrowheads="1"/>
            </p:cNvSpPr>
            <p:nvPr>
              <p:custDataLst>
                <p:tags r:id="rId7"/>
              </p:custDataLst>
            </p:nvPr>
          </p:nvSpPr>
          <p:spPr bwMode="auto">
            <a:xfrm>
              <a:off x="3752" y="9680"/>
              <a:ext cx="3871" cy="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9200">
                <a:lnSpc>
                  <a:spcPct val="120000"/>
                </a:lnSpc>
                <a:spcBef>
                  <a:spcPts val="400"/>
                </a:spcBef>
              </a:pPr>
              <a:r>
                <a:rPr lang="zh-CN" altLang="en-US" sz="2400" b="1" dirty="0">
                  <a:solidFill>
                    <a:srgbClr val="333333">
                      <a:lumMod val="75000"/>
                      <a:lumOff val="25000"/>
                    </a:srgbClr>
                  </a:solidFill>
                  <a:latin typeface="Calibri" panose="020F0502020204030204"/>
                  <a:ea typeface="宋体" panose="02010600030101010101" pitchFamily="2" charset="-122"/>
                  <a:sym typeface="+mn-ea"/>
                </a:rPr>
                <a:t>消费者自身因素</a:t>
              </a:r>
              <a:endParaRPr lang="zh-CN" altLang="en-US" sz="2400" b="1" dirty="0">
                <a:solidFill>
                  <a:srgbClr val="333333">
                    <a:lumMod val="75000"/>
                    <a:lumOff val="25000"/>
                  </a:srgbClr>
                </a:solidFill>
                <a:latin typeface="Calibri" panose="020F0502020204030204"/>
                <a:ea typeface="宋体" panose="02010600030101010101" pitchFamily="2" charset="-122"/>
                <a:sym typeface="+mn-ea"/>
              </a:endParaRPr>
            </a:p>
            <a:p>
              <a:pPr algn="ctr" defTabSz="1219200">
                <a:lnSpc>
                  <a:spcPct val="120000"/>
                </a:lnSpc>
                <a:spcBef>
                  <a:spcPts val="400"/>
                </a:spcBef>
                <a:buClrTx/>
                <a:buSzTx/>
                <a:buFontTx/>
              </a:pPr>
              <a:r>
                <a:rPr lang="en-US" altLang="zh-CN" sz="1600" dirty="0">
                  <a:solidFill>
                    <a:srgbClr val="FFFFFF">
                      <a:lumMod val="50000"/>
                    </a:srgbClr>
                  </a:solidFill>
                  <a:latin typeface="Calibri" panose="020F0502020204030204"/>
                  <a:ea typeface="宋体" panose="02010600030101010101" pitchFamily="2" charset="-122"/>
                </a:rPr>
                <a:t>消费者的兴趣爱好</a:t>
              </a:r>
              <a:endParaRPr lang="en-US" altLang="zh-CN" sz="1600" dirty="0">
                <a:solidFill>
                  <a:srgbClr val="FFFFFF">
                    <a:lumMod val="50000"/>
                  </a:srgbClr>
                </a:solidFill>
                <a:latin typeface="Calibri" panose="020F0502020204030204"/>
                <a:ea typeface="宋体" panose="02010600030101010101" pitchFamily="2" charset="-122"/>
                <a:sym typeface="+mn-ea"/>
              </a:endParaRPr>
            </a:p>
            <a:p>
              <a:pPr algn="ctr" defTabSz="1219200">
                <a:lnSpc>
                  <a:spcPct val="120000"/>
                </a:lnSpc>
                <a:spcBef>
                  <a:spcPts val="400"/>
                </a:spcBef>
                <a:buClrTx/>
                <a:buSzTx/>
                <a:buFontTx/>
              </a:pPr>
              <a:r>
                <a:rPr lang="en-US" altLang="zh-CN" sz="1600" dirty="0">
                  <a:solidFill>
                    <a:srgbClr val="FFFFFF">
                      <a:lumMod val="50000"/>
                    </a:srgbClr>
                  </a:solidFill>
                  <a:latin typeface="Calibri" panose="020F0502020204030204"/>
                  <a:ea typeface="宋体" panose="02010600030101010101" pitchFamily="2" charset="-122"/>
                </a:rPr>
                <a:t>消费者的心理状态背景</a:t>
              </a:r>
              <a:endParaRPr lang="en-US" altLang="zh-CN" sz="1600" dirty="0">
                <a:solidFill>
                  <a:srgbClr val="FFFFFF">
                    <a:lumMod val="50000"/>
                  </a:srgbClr>
                </a:solidFill>
                <a:latin typeface="Calibri" panose="020F0502020204030204"/>
                <a:ea typeface="宋体" panose="02010600030101010101" pitchFamily="2" charset="-122"/>
              </a:endParaRPr>
            </a:p>
            <a:p>
              <a:pPr algn="ctr" defTabSz="1219200">
                <a:lnSpc>
                  <a:spcPct val="120000"/>
                </a:lnSpc>
                <a:spcBef>
                  <a:spcPts val="400"/>
                </a:spcBef>
                <a:buClrTx/>
                <a:buSzTx/>
                <a:buFontTx/>
              </a:pPr>
              <a:r>
                <a:rPr lang="en-US" altLang="zh-CN" sz="1600" dirty="0">
                  <a:solidFill>
                    <a:srgbClr val="FFFFFF">
                      <a:lumMod val="50000"/>
                    </a:srgbClr>
                  </a:solidFill>
                  <a:latin typeface="Calibri" panose="020F0502020204030204"/>
                  <a:ea typeface="宋体" panose="02010600030101010101" pitchFamily="2" charset="-122"/>
                </a:rPr>
                <a:t>消费者的个性特征</a:t>
              </a:r>
              <a:endParaRPr lang="en-US" altLang="zh-CN" sz="1600" dirty="0">
                <a:solidFill>
                  <a:srgbClr val="FFFFFF">
                    <a:lumMod val="50000"/>
                  </a:srgbClr>
                </a:solidFill>
                <a:latin typeface="Calibri" panose="020F0502020204030204"/>
                <a:ea typeface="宋体" panose="02010600030101010101" pitchFamily="2" charset="-122"/>
              </a:endParaRPr>
            </a:p>
          </p:txBody>
        </p:sp>
      </p:grpSp>
      <p:grpSp>
        <p:nvGrpSpPr>
          <p:cNvPr id="62" name="组合 61"/>
          <p:cNvGrpSpPr/>
          <p:nvPr/>
        </p:nvGrpSpPr>
        <p:grpSpPr>
          <a:xfrm>
            <a:off x="549370" y="2516435"/>
            <a:ext cx="2953161" cy="4164470"/>
            <a:chOff x="7652" y="3585"/>
            <a:chExt cx="4651" cy="6558"/>
          </a:xfrm>
        </p:grpSpPr>
        <p:sp>
          <p:nvSpPr>
            <p:cNvPr id="27" name="PA_椭圆 5"/>
            <p:cNvSpPr>
              <a:spLocks noChangeArrowheads="1"/>
            </p:cNvSpPr>
            <p:nvPr>
              <p:custDataLst>
                <p:tags r:id="rId8"/>
              </p:custDataLst>
            </p:nvPr>
          </p:nvSpPr>
          <p:spPr bwMode="auto">
            <a:xfrm>
              <a:off x="7652" y="4687"/>
              <a:ext cx="1612" cy="1615"/>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8" name="PA_椭圆 6"/>
            <p:cNvSpPr>
              <a:spLocks noChangeArrowheads="1"/>
            </p:cNvSpPr>
            <p:nvPr>
              <p:custDataLst>
                <p:tags r:id="rId9"/>
              </p:custDataLst>
            </p:nvPr>
          </p:nvSpPr>
          <p:spPr bwMode="auto">
            <a:xfrm>
              <a:off x="9620" y="4974"/>
              <a:ext cx="1245" cy="1245"/>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PA_椭圆 7"/>
            <p:cNvSpPr>
              <a:spLocks noChangeArrowheads="1"/>
            </p:cNvSpPr>
            <p:nvPr>
              <p:custDataLst>
                <p:tags r:id="rId10"/>
              </p:custDataLst>
            </p:nvPr>
          </p:nvSpPr>
          <p:spPr bwMode="auto">
            <a:xfrm>
              <a:off x="8632" y="5796"/>
              <a:ext cx="1612" cy="1612"/>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PA_椭圆 8"/>
            <p:cNvSpPr>
              <a:spLocks noChangeArrowheads="1"/>
            </p:cNvSpPr>
            <p:nvPr>
              <p:custDataLst>
                <p:tags r:id="rId11"/>
              </p:custDataLst>
            </p:nvPr>
          </p:nvSpPr>
          <p:spPr bwMode="auto">
            <a:xfrm>
              <a:off x="9663" y="5764"/>
              <a:ext cx="1518" cy="1519"/>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2" name="PA_椭圆 9"/>
            <p:cNvSpPr>
              <a:spLocks noChangeArrowheads="1"/>
            </p:cNvSpPr>
            <p:nvPr>
              <p:custDataLst>
                <p:tags r:id="rId12"/>
              </p:custDataLst>
            </p:nvPr>
          </p:nvSpPr>
          <p:spPr bwMode="auto">
            <a:xfrm>
              <a:off x="10271" y="6372"/>
              <a:ext cx="1518" cy="1519"/>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3" name="PA_椭圆 10"/>
            <p:cNvSpPr>
              <a:spLocks noChangeArrowheads="1"/>
            </p:cNvSpPr>
            <p:nvPr>
              <p:custDataLst>
                <p:tags r:id="rId13"/>
              </p:custDataLst>
            </p:nvPr>
          </p:nvSpPr>
          <p:spPr bwMode="auto">
            <a:xfrm>
              <a:off x="8019" y="6860"/>
              <a:ext cx="1518" cy="1519"/>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5" name="PA_任意多边形 12"/>
            <p:cNvSpPr/>
            <p:nvPr>
              <p:custDataLst>
                <p:tags r:id="rId14"/>
              </p:custDataLst>
            </p:nvPr>
          </p:nvSpPr>
          <p:spPr bwMode="auto">
            <a:xfrm>
              <a:off x="7658" y="5081"/>
              <a:ext cx="3765" cy="5062"/>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6" name="PA_椭圆 13"/>
            <p:cNvSpPr>
              <a:spLocks noChangeArrowheads="1"/>
            </p:cNvSpPr>
            <p:nvPr>
              <p:custDataLst>
                <p:tags r:id="rId15"/>
              </p:custDataLst>
            </p:nvPr>
          </p:nvSpPr>
          <p:spPr bwMode="auto">
            <a:xfrm>
              <a:off x="7898" y="3585"/>
              <a:ext cx="1917" cy="1918"/>
            </a:xfrm>
            <a:prstGeom prst="ellipse">
              <a:avLst/>
            </a:prstGeom>
            <a:solidFill>
              <a:schemeClr val="accent1"/>
            </a:solidFill>
            <a:ln>
              <a:noFill/>
            </a:ln>
          </p:spPr>
          <p:txBody>
            <a:bodyPr vert="horz" wrap="square" lIns="0" tIns="0" rIns="0" bIns="0" numCol="1" anchor="t" anchorCtr="0" compatLnSpc="1"/>
            <a:lstStyle/>
            <a:p>
              <a:pPr algn="ctr" defTabSz="1219200"/>
              <a:r>
                <a:rPr lang="en-US" altLang="zh-CN" sz="3200" b="1" dirty="0">
                  <a:solidFill>
                    <a:srgbClr val="FFFFFF"/>
                  </a:solidFill>
                  <a:latin typeface="Calibri" panose="020F0502020204030204"/>
                  <a:ea typeface="宋体" panose="02010600030101010101" pitchFamily="2" charset="-122"/>
                </a:rPr>
                <a:t>01</a:t>
              </a:r>
              <a:endParaRPr lang="en-US" altLang="zh-CN" sz="3200" b="1" dirty="0">
                <a:solidFill>
                  <a:srgbClr val="FFFFFF"/>
                </a:solidFill>
                <a:latin typeface="Calibri" panose="020F0502020204030204"/>
                <a:ea typeface="宋体" panose="02010600030101010101" pitchFamily="2" charset="-122"/>
              </a:endParaRPr>
            </a:p>
            <a:p>
              <a:pPr algn="ctr" defTabSz="1219200">
                <a:buClrTx/>
                <a:buSzTx/>
                <a:buFontTx/>
              </a:pPr>
              <a:r>
                <a:rPr lang="en-US" altLang="zh-CN" sz="1600" b="1" dirty="0">
                  <a:solidFill>
                    <a:srgbClr val="FFFFFF"/>
                  </a:solidFill>
                  <a:latin typeface="Calibri" panose="020F0502020204030204"/>
                  <a:ea typeface="宋体" panose="02010600030101010101" pitchFamily="2" charset="-122"/>
                  <a:sym typeface="+mn-ea"/>
                </a:rPr>
                <a:t>商品特性</a:t>
              </a:r>
              <a:endParaRPr lang="en-US" altLang="zh-CN" sz="1600" b="1" dirty="0">
                <a:solidFill>
                  <a:srgbClr val="FFFFFF"/>
                </a:solidFill>
                <a:latin typeface="Calibri" panose="020F0502020204030204"/>
                <a:ea typeface="宋体" panose="02010600030101010101" pitchFamily="2" charset="-122"/>
              </a:endParaRPr>
            </a:p>
          </p:txBody>
        </p:sp>
        <p:sp>
          <p:nvSpPr>
            <p:cNvPr id="47" name="PA_椭圆 14"/>
            <p:cNvSpPr>
              <a:spLocks noChangeArrowheads="1"/>
            </p:cNvSpPr>
            <p:nvPr>
              <p:custDataLst>
                <p:tags r:id="rId16"/>
              </p:custDataLst>
            </p:nvPr>
          </p:nvSpPr>
          <p:spPr bwMode="auto">
            <a:xfrm>
              <a:off x="10071" y="4301"/>
              <a:ext cx="1917" cy="1918"/>
            </a:xfrm>
            <a:prstGeom prst="ellipse">
              <a:avLst/>
            </a:prstGeom>
            <a:solidFill>
              <a:schemeClr val="accent2"/>
            </a:solidFill>
            <a:ln>
              <a:noFill/>
            </a:ln>
          </p:spPr>
          <p:txBody>
            <a:bodyPr vert="horz" wrap="square" lIns="0" tIns="0" rIns="0" bIns="0" numCol="1" anchor="t" anchorCtr="0" compatLnSpc="1"/>
            <a:lstStyle/>
            <a:p>
              <a:pPr algn="ctr" defTabSz="1219200"/>
              <a:r>
                <a:rPr lang="en-US" altLang="zh-CN" sz="3200" b="1" dirty="0">
                  <a:solidFill>
                    <a:srgbClr val="FFFFFF"/>
                  </a:solidFill>
                  <a:latin typeface="Calibri" panose="020F0502020204030204"/>
                  <a:ea typeface="宋体" panose="02010600030101010101" pitchFamily="2" charset="-122"/>
                </a:rPr>
                <a:t>02</a:t>
              </a:r>
              <a:endParaRPr lang="en-US" altLang="zh-CN" sz="3200" b="1" dirty="0">
                <a:solidFill>
                  <a:srgbClr val="FFFFFF"/>
                </a:solidFill>
                <a:latin typeface="Calibri" panose="020F0502020204030204"/>
                <a:ea typeface="宋体" panose="02010600030101010101" pitchFamily="2" charset="-122"/>
              </a:endParaRPr>
            </a:p>
            <a:p>
              <a:pPr algn="ctr" defTabSz="1219200">
                <a:lnSpc>
                  <a:spcPct val="120000"/>
                </a:lnSpc>
                <a:spcBef>
                  <a:spcPts val="400"/>
                </a:spcBef>
              </a:pPr>
              <a:r>
                <a:rPr lang="en-US" altLang="zh-CN" sz="1600" b="1" dirty="0">
                  <a:solidFill>
                    <a:srgbClr val="FFFFFF"/>
                  </a:solidFill>
                  <a:latin typeface="Calibri" panose="020F0502020204030204"/>
                  <a:ea typeface="宋体" panose="02010600030101010101" pitchFamily="2" charset="-122"/>
                  <a:sym typeface="+mn-ea"/>
                </a:rPr>
                <a:t>购物环境</a:t>
              </a:r>
              <a:endParaRPr lang="en-US" altLang="zh-CN" sz="1600" b="1" dirty="0">
                <a:solidFill>
                  <a:srgbClr val="FFFFFF"/>
                </a:solidFill>
                <a:latin typeface="Calibri" panose="020F0502020204030204"/>
                <a:ea typeface="宋体" panose="02010600030101010101" pitchFamily="2" charset="-122"/>
              </a:endParaRPr>
            </a:p>
          </p:txBody>
        </p:sp>
        <p:sp>
          <p:nvSpPr>
            <p:cNvPr id="56" name="PA_椭圆 14"/>
            <p:cNvSpPr>
              <a:spLocks noChangeArrowheads="1"/>
            </p:cNvSpPr>
            <p:nvPr>
              <p:custDataLst>
                <p:tags r:id="rId17"/>
              </p:custDataLst>
            </p:nvPr>
          </p:nvSpPr>
          <p:spPr bwMode="auto">
            <a:xfrm>
              <a:off x="10386" y="6372"/>
              <a:ext cx="1917" cy="1918"/>
            </a:xfrm>
            <a:prstGeom prst="ellipse">
              <a:avLst/>
            </a:prstGeom>
            <a:solidFill>
              <a:schemeClr val="accent3"/>
            </a:solidFill>
            <a:ln>
              <a:noFill/>
            </a:ln>
          </p:spPr>
          <p:txBody>
            <a:bodyPr vert="horz" wrap="square" lIns="0" tIns="0" rIns="0" bIns="0" numCol="1" anchor="t" anchorCtr="0" compatLnSpc="1"/>
            <a:lstStyle/>
            <a:p>
              <a:pPr algn="ctr" defTabSz="1219200"/>
              <a:r>
                <a:rPr lang="en-US" altLang="zh-CN" sz="3200" b="1" dirty="0">
                  <a:solidFill>
                    <a:srgbClr val="FFFFFF"/>
                  </a:solidFill>
                  <a:latin typeface="Calibri" panose="020F0502020204030204"/>
                  <a:ea typeface="宋体" panose="02010600030101010101" pitchFamily="2" charset="-122"/>
                </a:rPr>
                <a:t>03</a:t>
              </a:r>
              <a:endParaRPr lang="en-US" altLang="zh-CN" sz="3200" b="1" dirty="0">
                <a:solidFill>
                  <a:srgbClr val="FFFFFF"/>
                </a:solidFill>
                <a:latin typeface="Calibri" panose="020F0502020204030204"/>
                <a:ea typeface="宋体" panose="02010600030101010101" pitchFamily="2" charset="-122"/>
              </a:endParaRPr>
            </a:p>
            <a:p>
              <a:pPr algn="ctr" defTabSz="1219200">
                <a:lnSpc>
                  <a:spcPct val="120000"/>
                </a:lnSpc>
                <a:spcBef>
                  <a:spcPts val="400"/>
                </a:spcBef>
                <a:buClrTx/>
                <a:buSzTx/>
                <a:buFontTx/>
              </a:pPr>
              <a:r>
                <a:rPr lang="en-US" altLang="zh-CN" sz="1200" b="1" dirty="0">
                  <a:solidFill>
                    <a:srgbClr val="FFFFFF"/>
                  </a:solidFill>
                  <a:latin typeface="Calibri" panose="020F0502020204030204"/>
                  <a:ea typeface="宋体" panose="02010600030101010101" pitchFamily="2" charset="-122"/>
                  <a:sym typeface="+mn-ea"/>
                </a:rPr>
                <a:t>消费者自身因素</a:t>
              </a:r>
              <a:endParaRPr lang="en-US" altLang="zh-CN" sz="1200" b="1" dirty="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1113155" y="852170"/>
            <a:ext cx="9867265" cy="531050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39"/>
          <p:cNvSpPr>
            <a:spLocks noChangeArrowheads="1"/>
          </p:cNvSpPr>
          <p:nvPr>
            <p:custDataLst>
              <p:tags r:id="rId1"/>
            </p:custDataLst>
          </p:nvPr>
        </p:nvSpPr>
        <p:spPr bwMode="auto">
          <a:xfrm>
            <a:off x="554875" y="378354"/>
            <a:ext cx="6221481"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dirty="0">
                <a:latin typeface="微软雅黑" panose="020B0503020204020204" pitchFamily="34" charset="-122"/>
                <a:ea typeface="微软雅黑" panose="020B0503020204020204" pitchFamily="34" charset="-122"/>
              </a:rPr>
              <a:t>二、消费者的意志</a:t>
            </a:r>
            <a:endParaRPr lang="zh-CN" altLang="en-US" sz="4000" dirty="0">
              <a:latin typeface="微软雅黑" panose="020B0503020204020204" pitchFamily="34" charset="-122"/>
              <a:ea typeface="微软雅黑" panose="020B0503020204020204" pitchFamily="34" charset="-122"/>
            </a:endParaRPr>
          </a:p>
        </p:txBody>
      </p:sp>
      <p:grpSp>
        <p:nvGrpSpPr>
          <p:cNvPr id="16" name="PA_组合 15"/>
          <p:cNvGrpSpPr/>
          <p:nvPr>
            <p:custDataLst>
              <p:tags r:id="rId2"/>
            </p:custDataLst>
          </p:nvPr>
        </p:nvGrpSpPr>
        <p:grpSpPr>
          <a:xfrm>
            <a:off x="554876" y="1079685"/>
            <a:ext cx="5541124" cy="47409"/>
            <a:chOff x="0" y="2842590"/>
            <a:chExt cx="7054752" cy="89199"/>
          </a:xfrm>
        </p:grpSpPr>
        <p:sp>
          <p:nvSpPr>
            <p:cNvPr id="17" name="矩形 16"/>
            <p:cNvSpPr/>
            <p:nvPr/>
          </p:nvSpPr>
          <p:spPr>
            <a:xfrm>
              <a:off x="0" y="2842590"/>
              <a:ext cx="1763688" cy="89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8" name="矩形 17"/>
            <p:cNvSpPr/>
            <p:nvPr/>
          </p:nvSpPr>
          <p:spPr>
            <a:xfrm>
              <a:off x="1763688" y="2842590"/>
              <a:ext cx="1763688" cy="89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9" name="矩形 18"/>
            <p:cNvSpPr/>
            <p:nvPr/>
          </p:nvSpPr>
          <p:spPr>
            <a:xfrm>
              <a:off x="3527376" y="2842590"/>
              <a:ext cx="1763688" cy="891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0" name="矩形 19"/>
            <p:cNvSpPr/>
            <p:nvPr/>
          </p:nvSpPr>
          <p:spPr>
            <a:xfrm>
              <a:off x="5291064" y="2842590"/>
              <a:ext cx="1763688" cy="891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3" name="PA_矩形 39"/>
          <p:cNvSpPr>
            <a:spLocks noChangeArrowheads="1"/>
          </p:cNvSpPr>
          <p:nvPr>
            <p:custDataLst>
              <p:tags r:id="rId3"/>
            </p:custDataLst>
          </p:nvPr>
        </p:nvSpPr>
        <p:spPr bwMode="auto">
          <a:xfrm>
            <a:off x="718820" y="1495425"/>
            <a:ext cx="80892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（一）意志的作用</a:t>
            </a:r>
            <a:endParaRPr lang="zh-CN" altLang="en-US" sz="4000" b="1" dirty="0"/>
          </a:p>
        </p:txBody>
      </p:sp>
      <p:sp>
        <p:nvSpPr>
          <p:cNvPr id="6" name="PA_矩形 5"/>
          <p:cNvSpPr/>
          <p:nvPr>
            <p:custDataLst>
              <p:tags r:id="rId4"/>
            </p:custDataLst>
          </p:nvPr>
        </p:nvSpPr>
        <p:spPr>
          <a:xfrm>
            <a:off x="282575" y="2275205"/>
            <a:ext cx="916940" cy="828675"/>
          </a:xfrm>
          <a:prstGeom prst="rect">
            <a:avLst/>
          </a:prstGeom>
          <a:solidFill>
            <a:srgbClr val="1D6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5"/>
            </p:custDataLst>
          </p:nvPr>
        </p:nvSpPr>
        <p:spPr>
          <a:xfrm>
            <a:off x="1199515" y="2275205"/>
            <a:ext cx="10713720" cy="8286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6"/>
            </p:custDataLst>
          </p:nvPr>
        </p:nvSpPr>
        <p:spPr bwMode="auto">
          <a:xfrm>
            <a:off x="1292860" y="2275205"/>
            <a:ext cx="106203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400" dirty="0">
                <a:solidFill>
                  <a:srgbClr val="FFFFFF">
                    <a:lumMod val="50000"/>
                  </a:srgbClr>
                </a:solidFill>
                <a:latin typeface="微软雅黑" panose="020B0503020204020204" pitchFamily="34" charset="-122"/>
                <a:ea typeface="微软雅黑" panose="020B0503020204020204" pitchFamily="34" charset="-122"/>
              </a:rPr>
              <a:t>消费者在购买活动中努力克服各种困难、实现既定购买目的的心理过程，就是消费者的意志心理。</a:t>
            </a:r>
            <a:endParaRPr lang="en-US" altLang="zh-CN" sz="2400"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2" name="PA_任意多边形 10"/>
          <p:cNvSpPr>
            <a:spLocks noEditPoints="1"/>
          </p:cNvSpPr>
          <p:nvPr>
            <p:custDataLst>
              <p:tags r:id="rId7"/>
            </p:custDataLst>
          </p:nvPr>
        </p:nvSpPr>
        <p:spPr bwMode="auto">
          <a:xfrm>
            <a:off x="623054" y="257625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26" name="组合 25"/>
          <p:cNvGrpSpPr/>
          <p:nvPr/>
        </p:nvGrpSpPr>
        <p:grpSpPr>
          <a:xfrm>
            <a:off x="2540000" y="3682365"/>
            <a:ext cx="4620895" cy="2443480"/>
            <a:chOff x="6267" y="5767"/>
            <a:chExt cx="7277" cy="3848"/>
          </a:xfrm>
        </p:grpSpPr>
        <p:grpSp>
          <p:nvGrpSpPr>
            <p:cNvPr id="13" name="组合 12"/>
            <p:cNvGrpSpPr/>
            <p:nvPr/>
          </p:nvGrpSpPr>
          <p:grpSpPr>
            <a:xfrm>
              <a:off x="6347" y="5767"/>
              <a:ext cx="6507" cy="825"/>
              <a:chOff x="444" y="6151"/>
              <a:chExt cx="6507" cy="825"/>
            </a:xfrm>
          </p:grpSpPr>
          <p:sp>
            <p:nvSpPr>
              <p:cNvPr id="5" name="矩形 4"/>
              <p:cNvSpPr/>
              <p:nvPr/>
            </p:nvSpPr>
            <p:spPr>
              <a:xfrm>
                <a:off x="444" y="6151"/>
                <a:ext cx="6507" cy="732"/>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6" name="PA_矩形 65"/>
              <p:cNvSpPr/>
              <p:nvPr>
                <p:custDataLst>
                  <p:tags r:id="rId8"/>
                </p:custDataLst>
              </p:nvPr>
            </p:nvSpPr>
            <p:spPr>
              <a:xfrm>
                <a:off x="654" y="6251"/>
                <a:ext cx="6087" cy="725"/>
              </a:xfrm>
              <a:prstGeom prst="rect">
                <a:avLst/>
              </a:prstGeom>
            </p:spPr>
            <p:txBody>
              <a:bodyPr wrap="square">
                <a:spAutoFit/>
              </a:bodyPr>
              <a:lstStyle/>
              <a:p>
                <a:pPr algn="ctr" defTabSz="1219200"/>
                <a:r>
                  <a:rPr lang="zh-CN" altLang="en-US" sz="2400" b="1" dirty="0">
                    <a:ln w="6350">
                      <a:noFill/>
                    </a:ln>
                    <a:solidFill>
                      <a:srgbClr val="FFFFFF">
                        <a:lumMod val="50000"/>
                      </a:srgbClr>
                    </a:solidFill>
                    <a:latin typeface="Impact" panose="020B0806030902050204" pitchFamily="34" charset="0"/>
                    <a:ea typeface="微软雅黑" panose="020B0503020204020204" pitchFamily="34" charset="-122"/>
                  </a:rPr>
                  <a:t>有明确的购买目的</a:t>
                </a:r>
                <a:endParaRPr lang="zh-CN" altLang="en-US" sz="2400" b="1" dirty="0">
                  <a:ln w="6350">
                    <a:noFill/>
                  </a:ln>
                  <a:solidFill>
                    <a:srgbClr val="FFFFFF">
                      <a:lumMod val="50000"/>
                    </a:srgbClr>
                  </a:solidFill>
                  <a:latin typeface="Impact" panose="020B0806030902050204" pitchFamily="34" charset="0"/>
                  <a:ea typeface="微软雅黑" panose="020B0503020204020204" pitchFamily="34" charset="-122"/>
                </a:endParaRPr>
              </a:p>
            </p:txBody>
          </p:sp>
        </p:grpSp>
        <p:grpSp>
          <p:nvGrpSpPr>
            <p:cNvPr id="14" name="组合 13"/>
            <p:cNvGrpSpPr/>
            <p:nvPr/>
          </p:nvGrpSpPr>
          <p:grpSpPr>
            <a:xfrm>
              <a:off x="6267" y="6983"/>
              <a:ext cx="7277" cy="807"/>
              <a:chOff x="6871" y="7062"/>
              <a:chExt cx="7277" cy="807"/>
            </a:xfrm>
          </p:grpSpPr>
          <p:sp>
            <p:nvSpPr>
              <p:cNvPr id="65" name="PA_矩形 64"/>
              <p:cNvSpPr/>
              <p:nvPr>
                <p:custDataLst>
                  <p:tags r:id="rId9"/>
                </p:custDataLst>
              </p:nvPr>
            </p:nvSpPr>
            <p:spPr>
              <a:xfrm>
                <a:off x="7620" y="7144"/>
                <a:ext cx="6528" cy="725"/>
              </a:xfrm>
              <a:prstGeom prst="rect">
                <a:avLst/>
              </a:prstGeom>
            </p:spPr>
            <p:txBody>
              <a:bodyPr wrap="none">
                <a:spAutoFit/>
              </a:bodyPr>
              <a:lstStyle/>
              <a:p>
                <a:pPr algn="ctr" defTabSz="1219200"/>
                <a:r>
                  <a:rPr lang="zh-CN" altLang="en-US" sz="2400" b="1" dirty="0">
                    <a:ln w="6350">
                      <a:noFill/>
                    </a:ln>
                    <a:solidFill>
                      <a:srgbClr val="FFFFFF">
                        <a:lumMod val="50000"/>
                      </a:srgbClr>
                    </a:solidFill>
                    <a:latin typeface="Impact" panose="020B0806030902050204" pitchFamily="34" charset="0"/>
                    <a:ea typeface="微软雅黑" panose="020B0503020204020204" pitchFamily="34" charset="-122"/>
                  </a:rPr>
                  <a:t>与排除干扰和克服困难相联系</a:t>
                </a:r>
                <a:endParaRPr lang="zh-CN" altLang="en-US" sz="24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
            <p:nvSpPr>
              <p:cNvPr id="10" name="矩形 9"/>
              <p:cNvSpPr/>
              <p:nvPr/>
            </p:nvSpPr>
            <p:spPr>
              <a:xfrm>
                <a:off x="6871" y="7062"/>
                <a:ext cx="7276" cy="732"/>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431" y="8789"/>
              <a:ext cx="6507" cy="826"/>
              <a:chOff x="4852" y="9173"/>
              <a:chExt cx="6507" cy="826"/>
            </a:xfrm>
          </p:grpSpPr>
          <p:sp>
            <p:nvSpPr>
              <p:cNvPr id="64" name="PA_矩形 63"/>
              <p:cNvSpPr/>
              <p:nvPr>
                <p:custDataLst>
                  <p:tags r:id="rId10"/>
                </p:custDataLst>
              </p:nvPr>
            </p:nvSpPr>
            <p:spPr>
              <a:xfrm>
                <a:off x="5478" y="9274"/>
                <a:ext cx="5088" cy="725"/>
              </a:xfrm>
              <a:prstGeom prst="rect">
                <a:avLst/>
              </a:prstGeom>
            </p:spPr>
            <p:txBody>
              <a:bodyPr wrap="none">
                <a:spAutoFit/>
              </a:bodyPr>
              <a:lstStyle/>
              <a:p>
                <a:pPr algn="ctr" defTabSz="1219200"/>
                <a:r>
                  <a:rPr lang="zh-CN" altLang="en-US" sz="2400" b="1" dirty="0">
                    <a:ln w="6350">
                      <a:noFill/>
                    </a:ln>
                    <a:solidFill>
                      <a:srgbClr val="FFFFFF">
                        <a:lumMod val="50000"/>
                      </a:srgbClr>
                    </a:solidFill>
                    <a:latin typeface="Impact" panose="020B0806030902050204" pitchFamily="34" charset="0"/>
                    <a:ea typeface="微软雅黑" panose="020B0503020204020204" pitchFamily="34" charset="-122"/>
                  </a:rPr>
                  <a:t>调节购买行动的全过程</a:t>
                </a:r>
                <a:endParaRPr lang="zh-CN" altLang="en-US" sz="2400" b="1" dirty="0">
                  <a:ln w="6350">
                    <a:noFill/>
                  </a:ln>
                  <a:solidFill>
                    <a:srgbClr val="FFFFFF">
                      <a:lumMod val="50000"/>
                    </a:srgbClr>
                  </a:solidFill>
                  <a:latin typeface="Impact" panose="020B0806030902050204" pitchFamily="34" charset="0"/>
                  <a:ea typeface="微软雅黑" panose="020B0503020204020204" pitchFamily="34" charset="-122"/>
                </a:endParaRPr>
              </a:p>
            </p:txBody>
          </p:sp>
          <p:sp>
            <p:nvSpPr>
              <p:cNvPr id="11" name="矩形 10"/>
              <p:cNvSpPr/>
              <p:nvPr/>
            </p:nvSpPr>
            <p:spPr>
              <a:xfrm>
                <a:off x="4852" y="9173"/>
                <a:ext cx="6507" cy="732"/>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22" name="PA_任意多边形 12"/>
            <p:cNvSpPr/>
            <p:nvPr>
              <p:custDataLst>
                <p:tags r:id="rId11"/>
              </p:custDataLst>
            </p:nvPr>
          </p:nvSpPr>
          <p:spPr>
            <a:xfrm>
              <a:off x="6267" y="5988"/>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3" name="PA_任意多边形 13"/>
            <p:cNvSpPr/>
            <p:nvPr>
              <p:custDataLst>
                <p:tags r:id="rId12"/>
              </p:custDataLst>
            </p:nvPr>
          </p:nvSpPr>
          <p:spPr>
            <a:xfrm>
              <a:off x="6267" y="7499"/>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24" name="PA_任意多边形 14"/>
            <p:cNvSpPr/>
            <p:nvPr>
              <p:custDataLst>
                <p:tags r:id="rId13"/>
              </p:custDataLst>
            </p:nvPr>
          </p:nvSpPr>
          <p:spPr>
            <a:xfrm>
              <a:off x="6267" y="9010"/>
              <a:ext cx="450" cy="290"/>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pic>
        <p:nvPicPr>
          <p:cNvPr id="25" name="图片 24"/>
          <p:cNvPicPr>
            <a:picLocks noChangeAspect="1"/>
          </p:cNvPicPr>
          <p:nvPr/>
        </p:nvPicPr>
        <p:blipFill>
          <a:blip r:embed="rId14"/>
          <a:stretch>
            <a:fillRect/>
          </a:stretch>
        </p:blipFill>
        <p:spPr>
          <a:xfrm>
            <a:off x="8028940" y="3324225"/>
            <a:ext cx="3810000" cy="2857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39"/>
          <p:cNvSpPr>
            <a:spLocks noChangeArrowheads="1"/>
          </p:cNvSpPr>
          <p:nvPr>
            <p:custDataLst>
              <p:tags r:id="rId1"/>
            </p:custDataLst>
          </p:nvPr>
        </p:nvSpPr>
        <p:spPr bwMode="auto">
          <a:xfrm>
            <a:off x="718820" y="1495425"/>
            <a:ext cx="80892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（二）消费者的意志品质</a:t>
            </a:r>
            <a:endParaRPr lang="zh-CN" altLang="en-US" sz="4000" b="1" dirty="0"/>
          </a:p>
        </p:txBody>
      </p:sp>
      <p:sp>
        <p:nvSpPr>
          <p:cNvPr id="6" name="PA_矩形 5"/>
          <p:cNvSpPr/>
          <p:nvPr>
            <p:custDataLst>
              <p:tags r:id="rId2"/>
            </p:custDataLst>
          </p:nvPr>
        </p:nvSpPr>
        <p:spPr>
          <a:xfrm>
            <a:off x="282575" y="2275205"/>
            <a:ext cx="916940" cy="828675"/>
          </a:xfrm>
          <a:prstGeom prst="rect">
            <a:avLst/>
          </a:prstGeom>
          <a:solidFill>
            <a:srgbClr val="1D6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PA_矩形 6"/>
          <p:cNvSpPr/>
          <p:nvPr>
            <p:custDataLst>
              <p:tags r:id="rId3"/>
            </p:custDataLst>
          </p:nvPr>
        </p:nvSpPr>
        <p:spPr>
          <a:xfrm>
            <a:off x="1199515" y="2275205"/>
            <a:ext cx="10713720" cy="82867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12" name="PA_矩形 24"/>
          <p:cNvSpPr>
            <a:spLocks noChangeArrowheads="1"/>
          </p:cNvSpPr>
          <p:nvPr>
            <p:custDataLst>
              <p:tags r:id="rId4"/>
            </p:custDataLst>
          </p:nvPr>
        </p:nvSpPr>
        <p:spPr bwMode="auto">
          <a:xfrm>
            <a:off x="1246505" y="2505075"/>
            <a:ext cx="1062037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en-US" altLang="zh-CN" sz="2000" b="1" dirty="0">
                <a:solidFill>
                  <a:srgbClr val="FFFFFF">
                    <a:lumMod val="50000"/>
                  </a:srgbClr>
                </a:solidFill>
                <a:latin typeface="微软雅黑" panose="020B0503020204020204" pitchFamily="34" charset="-122"/>
                <a:ea typeface="微软雅黑" panose="020B0503020204020204" pitchFamily="34" charset="-122"/>
              </a:rPr>
              <a:t>意志品质是消费者意志心理的具体体现。</a:t>
            </a:r>
            <a:endParaRPr lang="en-US" altLang="zh-CN" sz="2000" b="1" dirty="0">
              <a:solidFill>
                <a:srgbClr val="FFFFFF">
                  <a:lumMod val="50000"/>
                </a:srgbClr>
              </a:solidFill>
              <a:latin typeface="微软雅黑" panose="020B0503020204020204" pitchFamily="34" charset="-122"/>
              <a:ea typeface="微软雅黑" panose="020B0503020204020204" pitchFamily="34" charset="-122"/>
            </a:endParaRPr>
          </a:p>
        </p:txBody>
      </p:sp>
      <p:sp>
        <p:nvSpPr>
          <p:cNvPr id="2" name="PA_任意多边形 10"/>
          <p:cNvSpPr>
            <a:spLocks noEditPoints="1"/>
          </p:cNvSpPr>
          <p:nvPr>
            <p:custDataLst>
              <p:tags r:id="rId5"/>
            </p:custDataLst>
          </p:nvPr>
        </p:nvSpPr>
        <p:spPr bwMode="auto">
          <a:xfrm>
            <a:off x="623054" y="2576256"/>
            <a:ext cx="236736" cy="318187"/>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7" name="PA_矩形 24"/>
          <p:cNvSpPr>
            <a:spLocks noChangeArrowheads="1"/>
          </p:cNvSpPr>
          <p:nvPr>
            <p:custDataLst>
              <p:tags r:id="rId6"/>
            </p:custDataLst>
          </p:nvPr>
        </p:nvSpPr>
        <p:spPr bwMode="auto">
          <a:xfrm>
            <a:off x="1482460" y="4112609"/>
            <a:ext cx="355239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自觉性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6153" name="PA_椭圆 6152"/>
          <p:cNvSpPr/>
          <p:nvPr>
            <p:custDataLst>
              <p:tags r:id="rId7"/>
            </p:custDataLst>
          </p:nvPr>
        </p:nvSpPr>
        <p:spPr>
          <a:xfrm>
            <a:off x="378338" y="4034483"/>
            <a:ext cx="672075" cy="6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01</a:t>
            </a:r>
            <a:endParaRPr lang="zh-CN" altLang="en-US" sz="2400" dirty="0">
              <a:solidFill>
                <a:srgbClr val="FFFFFF"/>
              </a:solidFill>
              <a:latin typeface="Calibri" panose="020F0502020204030204"/>
              <a:ea typeface="宋体" panose="02010600030101010101" pitchFamily="2" charset="-122"/>
            </a:endParaRPr>
          </a:p>
        </p:txBody>
      </p:sp>
      <p:sp>
        <p:nvSpPr>
          <p:cNvPr id="49" name="PA_矩形 24"/>
          <p:cNvSpPr>
            <a:spLocks noChangeArrowheads="1"/>
          </p:cNvSpPr>
          <p:nvPr>
            <p:custDataLst>
              <p:tags r:id="rId8"/>
            </p:custDataLst>
          </p:nvPr>
        </p:nvSpPr>
        <p:spPr bwMode="auto">
          <a:xfrm>
            <a:off x="1482460" y="5252648"/>
            <a:ext cx="355239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果断性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0" name="PA_椭圆 49"/>
          <p:cNvSpPr/>
          <p:nvPr>
            <p:custDataLst>
              <p:tags r:id="rId9"/>
            </p:custDataLst>
          </p:nvPr>
        </p:nvSpPr>
        <p:spPr>
          <a:xfrm>
            <a:off x="378338" y="5174522"/>
            <a:ext cx="672075" cy="672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02</a:t>
            </a:r>
            <a:endParaRPr lang="zh-CN" altLang="en-US" sz="2400" dirty="0">
              <a:solidFill>
                <a:srgbClr val="FFFFFF"/>
              </a:solidFill>
              <a:latin typeface="Calibri" panose="020F0502020204030204"/>
              <a:ea typeface="宋体" panose="02010600030101010101" pitchFamily="2" charset="-122"/>
            </a:endParaRPr>
          </a:p>
        </p:txBody>
      </p:sp>
      <p:sp>
        <p:nvSpPr>
          <p:cNvPr id="51" name="PA_矩形 24"/>
          <p:cNvSpPr>
            <a:spLocks noChangeArrowheads="1"/>
          </p:cNvSpPr>
          <p:nvPr>
            <p:custDataLst>
              <p:tags r:id="rId10"/>
            </p:custDataLst>
          </p:nvPr>
        </p:nvSpPr>
        <p:spPr bwMode="auto">
          <a:xfrm>
            <a:off x="7408280" y="4113091"/>
            <a:ext cx="355239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坚韧性</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2" name="PA_椭圆 51"/>
          <p:cNvSpPr/>
          <p:nvPr>
            <p:custDataLst>
              <p:tags r:id="rId11"/>
            </p:custDataLst>
          </p:nvPr>
        </p:nvSpPr>
        <p:spPr>
          <a:xfrm>
            <a:off x="6304158" y="4034965"/>
            <a:ext cx="672075" cy="672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03</a:t>
            </a:r>
            <a:endParaRPr lang="zh-CN" altLang="en-US" sz="2400" dirty="0">
              <a:solidFill>
                <a:srgbClr val="FFFFFF"/>
              </a:solidFill>
              <a:latin typeface="Calibri" panose="020F0502020204030204"/>
              <a:ea typeface="宋体" panose="02010600030101010101" pitchFamily="2" charset="-122"/>
            </a:endParaRPr>
          </a:p>
        </p:txBody>
      </p:sp>
      <p:sp>
        <p:nvSpPr>
          <p:cNvPr id="53" name="PA_矩形 24"/>
          <p:cNvSpPr>
            <a:spLocks noChangeArrowheads="1"/>
          </p:cNvSpPr>
          <p:nvPr>
            <p:custDataLst>
              <p:tags r:id="rId12"/>
            </p:custDataLst>
          </p:nvPr>
        </p:nvSpPr>
        <p:spPr bwMode="auto">
          <a:xfrm>
            <a:off x="7408280" y="5253129"/>
            <a:ext cx="355239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pPr>
            <a:r>
              <a:rPr lang="zh-CN" altLang="en-US" sz="2800" b="1" dirty="0">
                <a:solidFill>
                  <a:srgbClr val="333333">
                    <a:lumMod val="75000"/>
                    <a:lumOff val="25000"/>
                  </a:srgbClr>
                </a:solidFill>
                <a:latin typeface="Calibri" panose="020F0502020204030204"/>
                <a:ea typeface="宋体" panose="02010600030101010101" pitchFamily="2" charset="-122"/>
              </a:rPr>
              <a:t>自制力</a:t>
            </a:r>
            <a:endParaRPr lang="zh-CN" altLang="en-US" sz="2800" b="1" dirty="0">
              <a:solidFill>
                <a:srgbClr val="333333">
                  <a:lumMod val="75000"/>
                  <a:lumOff val="25000"/>
                </a:srgbClr>
              </a:solidFill>
              <a:latin typeface="Calibri" panose="020F0502020204030204"/>
              <a:ea typeface="宋体" panose="02010600030101010101" pitchFamily="2" charset="-122"/>
            </a:endParaRPr>
          </a:p>
        </p:txBody>
      </p:sp>
      <p:sp>
        <p:nvSpPr>
          <p:cNvPr id="54" name="PA_椭圆 53"/>
          <p:cNvSpPr/>
          <p:nvPr>
            <p:custDataLst>
              <p:tags r:id="rId13"/>
            </p:custDataLst>
          </p:nvPr>
        </p:nvSpPr>
        <p:spPr>
          <a:xfrm>
            <a:off x="6304158" y="5175002"/>
            <a:ext cx="672075" cy="6722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en-US" altLang="zh-CN" sz="2400" dirty="0">
                <a:solidFill>
                  <a:srgbClr val="FFFFFF"/>
                </a:solidFill>
                <a:latin typeface="Calibri" panose="020F0502020204030204"/>
                <a:ea typeface="宋体" panose="02010600030101010101" pitchFamily="2" charset="-122"/>
              </a:rPr>
              <a:t>04</a:t>
            </a:r>
            <a:endParaRPr lang="zh-CN" altLang="en-US" sz="2400" dirty="0">
              <a:solidFill>
                <a:srgbClr val="FFFFFF"/>
              </a:solidFill>
              <a:latin typeface="Calibri" panose="020F0502020204030204"/>
              <a:ea typeface="宋体" panose="02010600030101010101" pitchFamily="2" charset="-122"/>
            </a:endParaRPr>
          </a:p>
        </p:txBody>
      </p:sp>
      <p:pic>
        <p:nvPicPr>
          <p:cNvPr id="21" name="Picture 3"/>
          <p:cNvPicPr>
            <a:picLocks noChangeAspect="1" noChangeArrowheads="1"/>
          </p:cNvPicPr>
          <p:nvPr/>
        </p:nvPicPr>
        <p:blipFill rotWithShape="1">
          <a:blip r:embed="rId14">
            <a:extLst>
              <a:ext uri="{28A0092B-C50C-407E-A947-70E740481C1C}">
                <a14:useLocalDpi xmlns:a14="http://schemas.microsoft.com/office/drawing/2010/main" val="0"/>
              </a:ext>
            </a:extLst>
          </a:blip>
          <a:srcRect l="5703" t="9752"/>
          <a:stretch>
            <a:fillRect/>
          </a:stretch>
        </p:blipFill>
        <p:spPr bwMode="auto">
          <a:xfrm>
            <a:off x="8108345" y="197970"/>
            <a:ext cx="3359202" cy="202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linds(horizontal)">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1"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304799" y="1066800"/>
            <a:ext cx="8907439" cy="2147886"/>
          </a:xfrm>
          <a:prstGeom prst="rect">
            <a:avLst/>
          </a:prstGeom>
        </p:spPr>
        <p:txBody>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4265" b="0" i="0" u="none" strike="noStrike" kern="1200" cap="none" spc="0" normalizeH="0" baseline="0" noProof="0" dirty="0">
                <a:ln>
                  <a:noFill/>
                </a:ln>
                <a:solidFill>
                  <a:schemeClr val="tx1"/>
                </a:solidFill>
                <a:effectLst/>
                <a:uLnTx/>
                <a:uFillTx/>
                <a:latin typeface="+mn-lt"/>
                <a:ea typeface="+mn-ea"/>
                <a:cs typeface="+mn-cs"/>
              </a:rPr>
              <a:t>导入案例</a:t>
            </a:r>
            <a:endParaRPr kumimoji="0" lang="en-US" altLang="zh-CN" sz="4265"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4265" b="0" i="0" u="none" strike="noStrike" kern="1200" cap="none" spc="0" normalizeH="0" baseline="0" noProof="0" dirty="0">
              <a:ln>
                <a:noFill/>
              </a:ln>
              <a:solidFill>
                <a:schemeClr val="tx1"/>
              </a:solidFill>
              <a:effectLst/>
              <a:uLnTx/>
              <a:uFillTx/>
              <a:latin typeface="+mn-lt"/>
              <a:ea typeface="+mn-ea"/>
              <a:cs typeface="+mn-cs"/>
            </a:endParaRPr>
          </a:p>
          <a:p>
            <a:r>
              <a:rPr lang="zh-CN" altLang="en-US" sz="3200" dirty="0"/>
              <a:t>   闻“香”识酒店</a:t>
            </a:r>
            <a:endParaRPr lang="zh-CN" altLang="en-US" sz="3200" dirty="0"/>
          </a:p>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altLang="zh-CN" sz="4265"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阅读案例，回答以下问题</a:t>
            </a:r>
            <a:r>
              <a:rPr kumimoji="0" lang="zh-CN" altLang="en-US" sz="4265" b="0" i="0" u="none" strike="noStrike" kern="1200" cap="none" spc="0" normalizeH="0" baseline="0" noProof="0" dirty="0">
                <a:ln>
                  <a:noFill/>
                </a:ln>
                <a:solidFill>
                  <a:schemeClr val="tx1"/>
                </a:solidFill>
                <a:effectLst/>
                <a:uLnTx/>
                <a:uFillTx/>
                <a:latin typeface="+mn-lt"/>
                <a:ea typeface="+mn-ea"/>
                <a:cs typeface="+mn-cs"/>
              </a:rPr>
              <a:t>：</a:t>
            </a:r>
            <a:endParaRPr kumimoji="0" lang="zh-CN" altLang="en-US" sz="4265" b="0" i="0" u="none" strike="noStrike" kern="1200" cap="none" spc="0" normalizeH="0" baseline="0" noProof="0" dirty="0">
              <a:ln>
                <a:noFill/>
              </a:ln>
              <a:solidFill>
                <a:schemeClr val="tx1"/>
              </a:solidFill>
              <a:effectLst/>
              <a:uLnTx/>
              <a:uFillTx/>
              <a:latin typeface="+mn-lt"/>
              <a:ea typeface="+mn-ea"/>
              <a:cs typeface="+mn-cs"/>
            </a:endParaRPr>
          </a:p>
          <a:p>
            <a:r>
              <a:rPr lang="en-US" sz="2800" dirty="0"/>
              <a:t>1</a:t>
            </a:r>
            <a:r>
              <a:rPr lang="zh-CN" altLang="en-US" sz="2800" dirty="0"/>
              <a:t>．为什么不同的酒店要打造自己独特的“香氛”？</a:t>
            </a:r>
            <a:endParaRPr lang="zh-CN" altLang="en-US" sz="2800" dirty="0"/>
          </a:p>
          <a:p>
            <a:r>
              <a:rPr lang="en-US" sz="2800" dirty="0"/>
              <a:t>2</a:t>
            </a:r>
            <a:r>
              <a:rPr lang="zh-CN" altLang="en-US" sz="2800" dirty="0"/>
              <a:t>．分析酒店“香氛”对消费者的心理和行为会产生怎样的影响？</a:t>
            </a:r>
            <a:endParaRPr lang="zh-CN" altLang="en-US" sz="2800" dirty="0"/>
          </a:p>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zh-CN" altLang="en-US" sz="4265"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图片 7" descr="http://5b0988e595225.cdn.sohucs.com/images/20181002/71cc02e8ea634fe8916a5ad23126b746.jpeg"/>
          <p:cNvPicPr>
            <a:picLocks noChangeAspect="1" noChangeArrowheads="1"/>
          </p:cNvPicPr>
          <p:nvPr/>
        </p:nvPicPr>
        <p:blipFill>
          <a:blip r:embed="rId1"/>
          <a:srcRect/>
          <a:stretch>
            <a:fillRect/>
          </a:stretch>
        </p:blipFill>
        <p:spPr bwMode="auto">
          <a:xfrm>
            <a:off x="9526137" y="4585648"/>
            <a:ext cx="2115402" cy="1637731"/>
          </a:xfrm>
          <a:prstGeom prst="rect">
            <a:avLst/>
          </a:prstGeom>
          <a:noFill/>
          <a:ln w="9525">
            <a:noFill/>
            <a:miter lim="800000"/>
            <a:headEnd/>
            <a:tailEnd/>
          </a:ln>
        </p:spPr>
      </p:pic>
      <p:pic>
        <p:nvPicPr>
          <p:cNvPr id="1028" name="Picture 4" descr="https://img2.baidu.com/it/u=3972980569,2250229076&amp;fm=26&amp;fmt=auto&amp;gp=0.jpg"/>
          <p:cNvPicPr>
            <a:picLocks noChangeAspect="1" noChangeArrowheads="1"/>
          </p:cNvPicPr>
          <p:nvPr/>
        </p:nvPicPr>
        <p:blipFill>
          <a:blip r:embed="rId2"/>
          <a:srcRect/>
          <a:stretch>
            <a:fillRect/>
          </a:stretch>
        </p:blipFill>
        <p:spPr bwMode="auto">
          <a:xfrm>
            <a:off x="8366077" y="614148"/>
            <a:ext cx="3242243" cy="372583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39"/>
          <p:cNvSpPr>
            <a:spLocks noChangeArrowheads="1"/>
          </p:cNvSpPr>
          <p:nvPr>
            <p:custDataLst>
              <p:tags r:id="rId1"/>
            </p:custDataLst>
          </p:nvPr>
        </p:nvSpPr>
        <p:spPr bwMode="auto">
          <a:xfrm>
            <a:off x="485140" y="561975"/>
            <a:ext cx="8089265"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r>
              <a:rPr lang="zh-CN" altLang="en-US" sz="4000" b="1" dirty="0"/>
              <a:t>（三）消费者的意志过程分析</a:t>
            </a:r>
            <a:endParaRPr lang="zh-CN" altLang="en-US" sz="4000" b="1" dirty="0"/>
          </a:p>
        </p:txBody>
      </p:sp>
      <p:grpSp>
        <p:nvGrpSpPr>
          <p:cNvPr id="9" name="组合 8"/>
          <p:cNvGrpSpPr/>
          <p:nvPr/>
        </p:nvGrpSpPr>
        <p:grpSpPr>
          <a:xfrm rot="2700000">
            <a:off x="3596443" y="1779770"/>
            <a:ext cx="4407731" cy="4960393"/>
            <a:chOff x="10967" y="2836"/>
            <a:chExt cx="6941" cy="7812"/>
          </a:xfrm>
        </p:grpSpPr>
        <p:sp>
          <p:nvSpPr>
            <p:cNvPr id="18444" name="PA_椭圆 12"/>
            <p:cNvSpPr>
              <a:spLocks noChangeArrowheads="1"/>
            </p:cNvSpPr>
            <p:nvPr>
              <p:custDataLst>
                <p:tags r:id="rId2"/>
              </p:custDataLst>
            </p:nvPr>
          </p:nvSpPr>
          <p:spPr bwMode="auto">
            <a:xfrm>
              <a:off x="13193" y="5196"/>
              <a:ext cx="2257" cy="2257"/>
            </a:xfrm>
            <a:prstGeom prst="ellipse">
              <a:avLst/>
            </a:prstGeom>
            <a:solidFill>
              <a:schemeClr val="bg1">
                <a:lumMod val="50000"/>
              </a:schemeClr>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nvGrpSpPr>
            <p:cNvPr id="5" name="组合 4"/>
            <p:cNvGrpSpPr/>
            <p:nvPr/>
          </p:nvGrpSpPr>
          <p:grpSpPr>
            <a:xfrm>
              <a:off x="10967" y="2836"/>
              <a:ext cx="5150" cy="2908"/>
              <a:chOff x="10967" y="2836"/>
              <a:chExt cx="5150" cy="2908"/>
            </a:xfrm>
          </p:grpSpPr>
          <p:sp>
            <p:nvSpPr>
              <p:cNvPr id="18440" name="PA_任意多边形 8"/>
              <p:cNvSpPr/>
              <p:nvPr>
                <p:custDataLst>
                  <p:tags r:id="rId3"/>
                </p:custDataLst>
              </p:nvPr>
            </p:nvSpPr>
            <p:spPr bwMode="auto">
              <a:xfrm>
                <a:off x="10967" y="2836"/>
                <a:ext cx="5150" cy="2908"/>
              </a:xfrm>
              <a:custGeom>
                <a:avLst/>
                <a:gdLst>
                  <a:gd name="T0" fmla="*/ 840 w 840"/>
                  <a:gd name="T1" fmla="*/ 474 h 474"/>
                  <a:gd name="T2" fmla="*/ 819 w 840"/>
                  <a:gd name="T3" fmla="*/ 357 h 474"/>
                  <a:gd name="T4" fmla="*/ 803 w 840"/>
                  <a:gd name="T5" fmla="*/ 386 h 474"/>
                  <a:gd name="T6" fmla="*/ 486 w 840"/>
                  <a:gd name="T7" fmla="*/ 181 h 474"/>
                  <a:gd name="T8" fmla="*/ 417 w 840"/>
                  <a:gd name="T9" fmla="*/ 188 h 474"/>
                  <a:gd name="T10" fmla="*/ 209 w 840"/>
                  <a:gd name="T11" fmla="*/ 0 h 474"/>
                  <a:gd name="T12" fmla="*/ 0 w 840"/>
                  <a:gd name="T13" fmla="*/ 209 h 474"/>
                  <a:gd name="T14" fmla="*/ 160 w 840"/>
                  <a:gd name="T15" fmla="*/ 412 h 474"/>
                  <a:gd name="T16" fmla="*/ 174 w 840"/>
                  <a:gd name="T17" fmla="*/ 415 h 474"/>
                  <a:gd name="T18" fmla="*/ 179 w 840"/>
                  <a:gd name="T19" fmla="*/ 405 h 474"/>
                  <a:gd name="T20" fmla="*/ 183 w 840"/>
                  <a:gd name="T21" fmla="*/ 398 h 474"/>
                  <a:gd name="T22" fmla="*/ 186 w 840"/>
                  <a:gd name="T23" fmla="*/ 393 h 474"/>
                  <a:gd name="T24" fmla="*/ 192 w 840"/>
                  <a:gd name="T25" fmla="*/ 383 h 474"/>
                  <a:gd name="T26" fmla="*/ 195 w 840"/>
                  <a:gd name="T27" fmla="*/ 378 h 474"/>
                  <a:gd name="T28" fmla="*/ 199 w 840"/>
                  <a:gd name="T29" fmla="*/ 371 h 474"/>
                  <a:gd name="T30" fmla="*/ 205 w 840"/>
                  <a:gd name="T31" fmla="*/ 363 h 474"/>
                  <a:gd name="T32" fmla="*/ 209 w 840"/>
                  <a:gd name="T33" fmla="*/ 357 h 474"/>
                  <a:gd name="T34" fmla="*/ 213 w 840"/>
                  <a:gd name="T35" fmla="*/ 352 h 474"/>
                  <a:gd name="T36" fmla="*/ 221 w 840"/>
                  <a:gd name="T37" fmla="*/ 343 h 474"/>
                  <a:gd name="T38" fmla="*/ 224 w 840"/>
                  <a:gd name="T39" fmla="*/ 338 h 474"/>
                  <a:gd name="T40" fmla="*/ 229 w 840"/>
                  <a:gd name="T41" fmla="*/ 332 h 474"/>
                  <a:gd name="T42" fmla="*/ 233 w 840"/>
                  <a:gd name="T43" fmla="*/ 328 h 474"/>
                  <a:gd name="T44" fmla="*/ 242 w 840"/>
                  <a:gd name="T45" fmla="*/ 319 h 474"/>
                  <a:gd name="T46" fmla="*/ 245 w 840"/>
                  <a:gd name="T47" fmla="*/ 316 h 474"/>
                  <a:gd name="T48" fmla="*/ 255 w 840"/>
                  <a:gd name="T49" fmla="*/ 306 h 474"/>
                  <a:gd name="T50" fmla="*/ 258 w 840"/>
                  <a:gd name="T51" fmla="*/ 303 h 474"/>
                  <a:gd name="T52" fmla="*/ 265 w 840"/>
                  <a:gd name="T53" fmla="*/ 298 h 474"/>
                  <a:gd name="T54" fmla="*/ 268 w 840"/>
                  <a:gd name="T55" fmla="*/ 296 h 474"/>
                  <a:gd name="T56" fmla="*/ 279 w 840"/>
                  <a:gd name="T57" fmla="*/ 286 h 474"/>
                  <a:gd name="T58" fmla="*/ 282 w 840"/>
                  <a:gd name="T59" fmla="*/ 284 h 474"/>
                  <a:gd name="T60" fmla="*/ 305 w 840"/>
                  <a:gd name="T61" fmla="*/ 268 h 474"/>
                  <a:gd name="T62" fmla="*/ 307 w 840"/>
                  <a:gd name="T63" fmla="*/ 267 h 474"/>
                  <a:gd name="T64" fmla="*/ 322 w 840"/>
                  <a:gd name="T65" fmla="*/ 259 h 474"/>
                  <a:gd name="T66" fmla="*/ 324 w 840"/>
                  <a:gd name="T67" fmla="*/ 258 h 474"/>
                  <a:gd name="T68" fmla="*/ 350 w 840"/>
                  <a:gd name="T69" fmla="*/ 245 h 474"/>
                  <a:gd name="T70" fmla="*/ 351 w 840"/>
                  <a:gd name="T71" fmla="*/ 244 h 474"/>
                  <a:gd name="T72" fmla="*/ 368 w 840"/>
                  <a:gd name="T73" fmla="*/ 237 h 474"/>
                  <a:gd name="T74" fmla="*/ 369 w 840"/>
                  <a:gd name="T75" fmla="*/ 237 h 474"/>
                  <a:gd name="T76" fmla="*/ 397 w 840"/>
                  <a:gd name="T77" fmla="*/ 228 h 474"/>
                  <a:gd name="T78" fmla="*/ 399 w 840"/>
                  <a:gd name="T79" fmla="*/ 227 h 474"/>
                  <a:gd name="T80" fmla="*/ 418 w 840"/>
                  <a:gd name="T81" fmla="*/ 223 h 474"/>
                  <a:gd name="T82" fmla="*/ 492 w 840"/>
                  <a:gd name="T83" fmla="*/ 215 h 474"/>
                  <a:gd name="T84" fmla="*/ 796 w 840"/>
                  <a:gd name="T85" fmla="*/ 389 h 474"/>
                  <a:gd name="T86" fmla="*/ 757 w 840"/>
                  <a:gd name="T87" fmla="*/ 389 h 474"/>
                  <a:gd name="T88" fmla="*/ 840 w 840"/>
                  <a:gd name="T89" fmla="*/ 47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0" h="474">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49" name="PA_矩形 17"/>
              <p:cNvSpPr>
                <a:spLocks noChangeArrowheads="1"/>
              </p:cNvSpPr>
              <p:nvPr>
                <p:custDataLst>
                  <p:tags r:id="rId4"/>
                </p:custDataLst>
              </p:nvPr>
            </p:nvSpPr>
            <p:spPr bwMode="auto">
              <a:xfrm rot="19020000">
                <a:off x="11408" y="3848"/>
                <a:ext cx="135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r>
                  <a:rPr lang="en-US" altLang="zh-CN" sz="2000" b="1">
                    <a:solidFill>
                      <a:srgbClr val="FFFFFF"/>
                    </a:solidFill>
                    <a:latin typeface="Calibri" panose="020F0502020204030204"/>
                    <a:ea typeface="宋体" panose="02010600030101010101" pitchFamily="2" charset="-122"/>
                  </a:rPr>
                  <a:t> 01</a:t>
                </a:r>
                <a:endParaRPr lang="zh-CN" altLang="en-US" sz="2000" b="1">
                  <a:solidFill>
                    <a:srgbClr val="FFFFFF"/>
                  </a:solidFill>
                  <a:latin typeface="Calibri" panose="020F0502020204030204"/>
                  <a:ea typeface="宋体" panose="02010600030101010101" pitchFamily="2" charset="-122"/>
                </a:endParaRPr>
              </a:p>
            </p:txBody>
          </p:sp>
        </p:grpSp>
        <p:grpSp>
          <p:nvGrpSpPr>
            <p:cNvPr id="4" name="组合 3"/>
            <p:cNvGrpSpPr/>
            <p:nvPr/>
          </p:nvGrpSpPr>
          <p:grpSpPr>
            <a:xfrm rot="1680000">
              <a:off x="14975" y="4337"/>
              <a:ext cx="2933" cy="5148"/>
              <a:chOff x="14927" y="2829"/>
              <a:chExt cx="2933" cy="5148"/>
            </a:xfrm>
          </p:grpSpPr>
          <p:sp>
            <p:nvSpPr>
              <p:cNvPr id="18441" name="PA_任意多边形 9"/>
              <p:cNvSpPr/>
              <p:nvPr>
                <p:custDataLst>
                  <p:tags r:id="rId5"/>
                </p:custDataLst>
              </p:nvPr>
            </p:nvSpPr>
            <p:spPr bwMode="auto">
              <a:xfrm>
                <a:off x="14927" y="2829"/>
                <a:ext cx="2933" cy="5148"/>
              </a:xfrm>
              <a:custGeom>
                <a:avLst/>
                <a:gdLst>
                  <a:gd name="T0" fmla="*/ 0 w 478"/>
                  <a:gd name="T1" fmla="*/ 839 h 839"/>
                  <a:gd name="T2" fmla="*/ 117 w 478"/>
                  <a:gd name="T3" fmla="*/ 818 h 839"/>
                  <a:gd name="T4" fmla="*/ 88 w 478"/>
                  <a:gd name="T5" fmla="*/ 802 h 839"/>
                  <a:gd name="T6" fmla="*/ 295 w 478"/>
                  <a:gd name="T7" fmla="*/ 487 h 839"/>
                  <a:gd name="T8" fmla="*/ 288 w 478"/>
                  <a:gd name="T9" fmla="*/ 418 h 839"/>
                  <a:gd name="T10" fmla="*/ 477 w 478"/>
                  <a:gd name="T11" fmla="*/ 211 h 839"/>
                  <a:gd name="T12" fmla="*/ 269 w 478"/>
                  <a:gd name="T13" fmla="*/ 1 h 839"/>
                  <a:gd name="T14" fmla="*/ 66 w 478"/>
                  <a:gd name="T15" fmla="*/ 159 h 839"/>
                  <a:gd name="T16" fmla="*/ 62 w 478"/>
                  <a:gd name="T17" fmla="*/ 174 h 839"/>
                  <a:gd name="T18" fmla="*/ 72 w 478"/>
                  <a:gd name="T19" fmla="*/ 178 h 839"/>
                  <a:gd name="T20" fmla="*/ 79 w 478"/>
                  <a:gd name="T21" fmla="*/ 182 h 839"/>
                  <a:gd name="T22" fmla="*/ 84 w 478"/>
                  <a:gd name="T23" fmla="*/ 185 h 839"/>
                  <a:gd name="T24" fmla="*/ 94 w 478"/>
                  <a:gd name="T25" fmla="*/ 191 h 839"/>
                  <a:gd name="T26" fmla="*/ 99 w 478"/>
                  <a:gd name="T27" fmla="*/ 194 h 839"/>
                  <a:gd name="T28" fmla="*/ 106 w 478"/>
                  <a:gd name="T29" fmla="*/ 198 h 839"/>
                  <a:gd name="T30" fmla="*/ 114 w 478"/>
                  <a:gd name="T31" fmla="*/ 204 h 839"/>
                  <a:gd name="T32" fmla="*/ 120 w 478"/>
                  <a:gd name="T33" fmla="*/ 209 h 839"/>
                  <a:gd name="T34" fmla="*/ 125 w 478"/>
                  <a:gd name="T35" fmla="*/ 212 h 839"/>
                  <a:gd name="T36" fmla="*/ 134 w 478"/>
                  <a:gd name="T37" fmla="*/ 220 h 839"/>
                  <a:gd name="T38" fmla="*/ 139 w 478"/>
                  <a:gd name="T39" fmla="*/ 224 h 839"/>
                  <a:gd name="T40" fmla="*/ 145 w 478"/>
                  <a:gd name="T41" fmla="*/ 229 h 839"/>
                  <a:gd name="T42" fmla="*/ 148 w 478"/>
                  <a:gd name="T43" fmla="*/ 233 h 839"/>
                  <a:gd name="T44" fmla="*/ 158 w 478"/>
                  <a:gd name="T45" fmla="*/ 242 h 839"/>
                  <a:gd name="T46" fmla="*/ 161 w 478"/>
                  <a:gd name="T47" fmla="*/ 245 h 839"/>
                  <a:gd name="T48" fmla="*/ 171 w 478"/>
                  <a:gd name="T49" fmla="*/ 255 h 839"/>
                  <a:gd name="T50" fmla="*/ 173 w 478"/>
                  <a:gd name="T51" fmla="*/ 258 h 839"/>
                  <a:gd name="T52" fmla="*/ 179 w 478"/>
                  <a:gd name="T53" fmla="*/ 265 h 839"/>
                  <a:gd name="T54" fmla="*/ 181 w 478"/>
                  <a:gd name="T55" fmla="*/ 267 h 839"/>
                  <a:gd name="T56" fmla="*/ 190 w 478"/>
                  <a:gd name="T57" fmla="*/ 279 h 839"/>
                  <a:gd name="T58" fmla="*/ 193 w 478"/>
                  <a:gd name="T59" fmla="*/ 282 h 839"/>
                  <a:gd name="T60" fmla="*/ 208 w 478"/>
                  <a:gd name="T61" fmla="*/ 305 h 839"/>
                  <a:gd name="T62" fmla="*/ 209 w 478"/>
                  <a:gd name="T63" fmla="*/ 307 h 839"/>
                  <a:gd name="T64" fmla="*/ 218 w 478"/>
                  <a:gd name="T65" fmla="*/ 322 h 839"/>
                  <a:gd name="T66" fmla="*/ 219 w 478"/>
                  <a:gd name="T67" fmla="*/ 324 h 839"/>
                  <a:gd name="T68" fmla="*/ 231 w 478"/>
                  <a:gd name="T69" fmla="*/ 350 h 839"/>
                  <a:gd name="T70" fmla="*/ 232 w 478"/>
                  <a:gd name="T71" fmla="*/ 351 h 839"/>
                  <a:gd name="T72" fmla="*/ 239 w 478"/>
                  <a:gd name="T73" fmla="*/ 368 h 839"/>
                  <a:gd name="T74" fmla="*/ 239 w 478"/>
                  <a:gd name="T75" fmla="*/ 369 h 839"/>
                  <a:gd name="T76" fmla="*/ 248 w 478"/>
                  <a:gd name="T77" fmla="*/ 397 h 839"/>
                  <a:gd name="T78" fmla="*/ 249 w 478"/>
                  <a:gd name="T79" fmla="*/ 399 h 839"/>
                  <a:gd name="T80" fmla="*/ 253 w 478"/>
                  <a:gd name="T81" fmla="*/ 418 h 839"/>
                  <a:gd name="T82" fmla="*/ 261 w 478"/>
                  <a:gd name="T83" fmla="*/ 492 h 839"/>
                  <a:gd name="T84" fmla="*/ 85 w 478"/>
                  <a:gd name="T85" fmla="*/ 795 h 839"/>
                  <a:gd name="T86" fmla="*/ 85 w 478"/>
                  <a:gd name="T87" fmla="*/ 757 h 839"/>
                  <a:gd name="T88" fmla="*/ 0 w 478"/>
                  <a:gd name="T8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8" h="839">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50" name="PA_矩形 18"/>
              <p:cNvSpPr>
                <a:spLocks noChangeArrowheads="1"/>
              </p:cNvSpPr>
              <p:nvPr>
                <p:custDataLst>
                  <p:tags r:id="rId6"/>
                </p:custDataLst>
              </p:nvPr>
            </p:nvSpPr>
            <p:spPr bwMode="auto">
              <a:xfrm rot="17220000">
                <a:off x="16145" y="3755"/>
                <a:ext cx="135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r>
                  <a:rPr lang="en-US" altLang="zh-CN" sz="2000" b="1">
                    <a:solidFill>
                      <a:srgbClr val="FFFFFF"/>
                    </a:solidFill>
                    <a:latin typeface="Calibri" panose="020F0502020204030204"/>
                    <a:ea typeface="宋体" panose="02010600030101010101" pitchFamily="2" charset="-122"/>
                  </a:rPr>
                  <a:t>02</a:t>
                </a:r>
                <a:endParaRPr lang="en-US" altLang="zh-CN" sz="2000" b="1">
                  <a:solidFill>
                    <a:srgbClr val="FFFFFF"/>
                  </a:solidFill>
                  <a:latin typeface="Calibri" panose="020F0502020204030204"/>
                  <a:ea typeface="宋体" panose="02010600030101010101" pitchFamily="2" charset="-122"/>
                </a:endParaRPr>
              </a:p>
            </p:txBody>
          </p:sp>
        </p:grpSp>
        <p:grpSp>
          <p:nvGrpSpPr>
            <p:cNvPr id="8" name="组合 7"/>
            <p:cNvGrpSpPr/>
            <p:nvPr/>
          </p:nvGrpSpPr>
          <p:grpSpPr>
            <a:xfrm rot="19920000">
              <a:off x="11219" y="5429"/>
              <a:ext cx="2807" cy="5218"/>
              <a:chOff x="10950" y="4616"/>
              <a:chExt cx="2807" cy="5218"/>
            </a:xfrm>
          </p:grpSpPr>
          <p:sp>
            <p:nvSpPr>
              <p:cNvPr id="18443" name="PA_任意多边形 11"/>
              <p:cNvSpPr/>
              <p:nvPr>
                <p:custDataLst>
                  <p:tags r:id="rId7"/>
                </p:custDataLst>
              </p:nvPr>
            </p:nvSpPr>
            <p:spPr bwMode="auto">
              <a:xfrm>
                <a:off x="10950" y="4616"/>
                <a:ext cx="2807" cy="5218"/>
              </a:xfrm>
              <a:custGeom>
                <a:avLst/>
                <a:gdLst>
                  <a:gd name="T0" fmla="*/ 458 w 458"/>
                  <a:gd name="T1" fmla="*/ 0 h 851"/>
                  <a:gd name="T2" fmla="*/ 342 w 458"/>
                  <a:gd name="T3" fmla="*/ 25 h 851"/>
                  <a:gd name="T4" fmla="*/ 371 w 458"/>
                  <a:gd name="T5" fmla="*/ 40 h 851"/>
                  <a:gd name="T6" fmla="*/ 176 w 458"/>
                  <a:gd name="T7" fmla="*/ 362 h 851"/>
                  <a:gd name="T8" fmla="*/ 185 w 458"/>
                  <a:gd name="T9" fmla="*/ 431 h 851"/>
                  <a:gd name="T10" fmla="*/ 4 w 458"/>
                  <a:gd name="T11" fmla="*/ 645 h 851"/>
                  <a:gd name="T12" fmla="*/ 219 w 458"/>
                  <a:gd name="T13" fmla="*/ 847 h 851"/>
                  <a:gd name="T14" fmla="*/ 417 w 458"/>
                  <a:gd name="T15" fmla="*/ 682 h 851"/>
                  <a:gd name="T16" fmla="*/ 420 w 458"/>
                  <a:gd name="T17" fmla="*/ 667 h 851"/>
                  <a:gd name="T18" fmla="*/ 410 w 458"/>
                  <a:gd name="T19" fmla="*/ 662 h 851"/>
                  <a:gd name="T20" fmla="*/ 403 w 458"/>
                  <a:gd name="T21" fmla="*/ 659 h 851"/>
                  <a:gd name="T22" fmla="*/ 398 w 458"/>
                  <a:gd name="T23" fmla="*/ 656 h 851"/>
                  <a:gd name="T24" fmla="*/ 387 w 458"/>
                  <a:gd name="T25" fmla="*/ 651 h 851"/>
                  <a:gd name="T26" fmla="*/ 382 w 458"/>
                  <a:gd name="T27" fmla="*/ 647 h 851"/>
                  <a:gd name="T28" fmla="*/ 376 w 458"/>
                  <a:gd name="T29" fmla="*/ 644 h 851"/>
                  <a:gd name="T30" fmla="*/ 367 w 458"/>
                  <a:gd name="T31" fmla="*/ 638 h 851"/>
                  <a:gd name="T32" fmla="*/ 361 w 458"/>
                  <a:gd name="T33" fmla="*/ 634 h 851"/>
                  <a:gd name="T34" fmla="*/ 356 w 458"/>
                  <a:gd name="T35" fmla="*/ 630 h 851"/>
                  <a:gd name="T36" fmla="*/ 346 w 458"/>
                  <a:gd name="T37" fmla="*/ 623 h 851"/>
                  <a:gd name="T38" fmla="*/ 342 w 458"/>
                  <a:gd name="T39" fmla="*/ 619 h 851"/>
                  <a:gd name="T40" fmla="*/ 336 w 458"/>
                  <a:gd name="T41" fmla="*/ 614 h 851"/>
                  <a:gd name="T42" fmla="*/ 332 w 458"/>
                  <a:gd name="T43" fmla="*/ 611 h 851"/>
                  <a:gd name="T44" fmla="*/ 322 w 458"/>
                  <a:gd name="T45" fmla="*/ 602 h 851"/>
                  <a:gd name="T46" fmla="*/ 318 w 458"/>
                  <a:gd name="T47" fmla="*/ 599 h 851"/>
                  <a:gd name="T48" fmla="*/ 309 w 458"/>
                  <a:gd name="T49" fmla="*/ 589 h 851"/>
                  <a:gd name="T50" fmla="*/ 306 w 458"/>
                  <a:gd name="T51" fmla="*/ 586 h 851"/>
                  <a:gd name="T52" fmla="*/ 300 w 458"/>
                  <a:gd name="T53" fmla="*/ 580 h 851"/>
                  <a:gd name="T54" fmla="*/ 298 w 458"/>
                  <a:gd name="T55" fmla="*/ 577 h 851"/>
                  <a:gd name="T56" fmla="*/ 288 w 458"/>
                  <a:gd name="T57" fmla="*/ 566 h 851"/>
                  <a:gd name="T58" fmla="*/ 286 w 458"/>
                  <a:gd name="T59" fmla="*/ 563 h 851"/>
                  <a:gd name="T60" fmla="*/ 269 w 458"/>
                  <a:gd name="T61" fmla="*/ 541 h 851"/>
                  <a:gd name="T62" fmla="*/ 268 w 458"/>
                  <a:gd name="T63" fmla="*/ 539 h 851"/>
                  <a:gd name="T64" fmla="*/ 259 w 458"/>
                  <a:gd name="T65" fmla="*/ 524 h 851"/>
                  <a:gd name="T66" fmla="*/ 258 w 458"/>
                  <a:gd name="T67" fmla="*/ 522 h 851"/>
                  <a:gd name="T68" fmla="*/ 244 w 458"/>
                  <a:gd name="T69" fmla="*/ 497 h 851"/>
                  <a:gd name="T70" fmla="*/ 244 w 458"/>
                  <a:gd name="T71" fmla="*/ 496 h 851"/>
                  <a:gd name="T72" fmla="*/ 236 w 458"/>
                  <a:gd name="T73" fmla="*/ 479 h 851"/>
                  <a:gd name="T74" fmla="*/ 236 w 458"/>
                  <a:gd name="T75" fmla="*/ 478 h 851"/>
                  <a:gd name="T76" fmla="*/ 226 w 458"/>
                  <a:gd name="T77" fmla="*/ 450 h 851"/>
                  <a:gd name="T78" fmla="*/ 225 w 458"/>
                  <a:gd name="T79" fmla="*/ 448 h 851"/>
                  <a:gd name="T80" fmla="*/ 220 w 458"/>
                  <a:gd name="T81" fmla="*/ 429 h 851"/>
                  <a:gd name="T82" fmla="*/ 210 w 458"/>
                  <a:gd name="T83" fmla="*/ 356 h 851"/>
                  <a:gd name="T84" fmla="*/ 375 w 458"/>
                  <a:gd name="T85" fmla="*/ 47 h 851"/>
                  <a:gd name="T86" fmla="*/ 376 w 458"/>
                  <a:gd name="T87" fmla="*/ 85 h 851"/>
                  <a:gd name="T88" fmla="*/ 458 w 458"/>
                  <a:gd name="T89"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851">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18451" name="PA_矩形 19"/>
              <p:cNvSpPr>
                <a:spLocks noChangeArrowheads="1"/>
              </p:cNvSpPr>
              <p:nvPr>
                <p:custDataLst>
                  <p:tags r:id="rId8"/>
                </p:custDataLst>
              </p:nvPr>
            </p:nvSpPr>
            <p:spPr bwMode="auto">
              <a:xfrm rot="20640000">
                <a:off x="11442" y="8499"/>
                <a:ext cx="1357"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9200"/>
                <a:r>
                  <a:rPr lang="en-US" altLang="zh-CN" sz="2000" b="1">
                    <a:solidFill>
                      <a:srgbClr val="FFFFFF"/>
                    </a:solidFill>
                    <a:latin typeface="Calibri" panose="020F0502020204030204"/>
                    <a:ea typeface="宋体" panose="02010600030101010101" pitchFamily="2" charset="-122"/>
                  </a:rPr>
                  <a:t>03</a:t>
                </a:r>
                <a:endParaRPr lang="en-US" altLang="zh-CN" sz="2000" b="1">
                  <a:solidFill>
                    <a:srgbClr val="FFFFFF"/>
                  </a:solidFill>
                  <a:latin typeface="Calibri" panose="020F0502020204030204"/>
                  <a:ea typeface="宋体" panose="02010600030101010101" pitchFamily="2" charset="-122"/>
                </a:endParaRPr>
              </a:p>
            </p:txBody>
          </p:sp>
        </p:grpSp>
        <p:sp>
          <p:nvSpPr>
            <p:cNvPr id="18453" name="PA_矩形 21"/>
            <p:cNvSpPr>
              <a:spLocks noChangeArrowheads="1"/>
            </p:cNvSpPr>
            <p:nvPr>
              <p:custDataLst>
                <p:tags r:id="rId9"/>
              </p:custDataLst>
            </p:nvPr>
          </p:nvSpPr>
          <p:spPr bwMode="auto">
            <a:xfrm rot="18840000">
              <a:off x="13565" y="5551"/>
              <a:ext cx="1513" cy="1627"/>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lvl="0" algn="ctr" defTabSz="1219200">
                <a:lnSpc>
                  <a:spcPct val="120000"/>
                </a:lnSpc>
                <a:buClrTx/>
                <a:buSzTx/>
                <a:buFontTx/>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过程</a:t>
              </a:r>
              <a:endPar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lvl="0" algn="ctr" defTabSz="1219200">
                <a:lnSpc>
                  <a:spcPct val="120000"/>
                </a:lnSpc>
                <a:buClrTx/>
                <a:buSzTx/>
                <a:buFontTx/>
              </a:pPr>
              <a:r>
                <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rPr>
                <a:t>分析</a:t>
              </a:r>
              <a:endParaRPr lang="en-US" altLang="zh-CN" sz="2800" b="1" dirty="0">
                <a:solidFill>
                  <a:schemeClr val="bg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sp>
        <p:nvSpPr>
          <p:cNvPr id="2" name="PA_矩形 23"/>
          <p:cNvSpPr>
            <a:spLocks noChangeArrowheads="1"/>
          </p:cNvSpPr>
          <p:nvPr>
            <p:custDataLst>
              <p:tags r:id="rId10"/>
            </p:custDataLst>
          </p:nvPr>
        </p:nvSpPr>
        <p:spPr bwMode="auto">
          <a:xfrm>
            <a:off x="1365885" y="1421130"/>
            <a:ext cx="355663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l" defTabSz="1219200">
              <a:lnSpc>
                <a:spcPct val="120000"/>
              </a:lnSpc>
              <a:buClrTx/>
              <a:buSzTx/>
              <a:buFontTx/>
            </a:pPr>
            <a:r>
              <a:rPr lang="en-US" altLang="zh-CN" sz="2800" b="1" dirty="0">
                <a:solidFill>
                  <a:srgbClr val="FFFFFF">
                    <a:lumMod val="50000"/>
                  </a:srgbClr>
                </a:solidFill>
                <a:latin typeface="Times New Roman" panose="02020603050405020304" pitchFamily="18" charset="0"/>
                <a:ea typeface="宋体" panose="02010600030101010101" pitchFamily="2" charset="-122"/>
                <a:cs typeface="Times New Roman" panose="02020603050405020304" pitchFamily="18" charset="0"/>
              </a:rPr>
              <a:t>01</a:t>
            </a:r>
            <a:r>
              <a:rPr lang="en-US" altLang="zh-CN"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rPr>
              <a:t>作出购买决定阶段</a:t>
            </a:r>
            <a:endParaRPr lang="en-US" altLang="zh-CN"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PA_矩形 23"/>
          <p:cNvSpPr>
            <a:spLocks noChangeArrowheads="1"/>
          </p:cNvSpPr>
          <p:nvPr>
            <p:custDataLst>
              <p:tags r:id="rId11"/>
            </p:custDataLst>
          </p:nvPr>
        </p:nvSpPr>
        <p:spPr bwMode="auto">
          <a:xfrm>
            <a:off x="558165" y="5858510"/>
            <a:ext cx="508825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l" defTabSz="1219200">
              <a:lnSpc>
                <a:spcPct val="120000"/>
              </a:lnSpc>
              <a:buClrTx/>
              <a:buSzTx/>
              <a:buFontTx/>
            </a:pPr>
            <a:r>
              <a:rPr lang="en-US" altLang="zh-CN" sz="2800" b="1" dirty="0">
                <a:solidFill>
                  <a:srgbClr val="FFFFFF">
                    <a:lumMod val="50000"/>
                  </a:srgbClr>
                </a:solidFill>
                <a:latin typeface="Times New Roman" panose="02020603050405020304" pitchFamily="18" charset="0"/>
                <a:ea typeface="宋体" panose="02010600030101010101" pitchFamily="2" charset="-122"/>
                <a:cs typeface="Times New Roman" panose="02020603050405020304" pitchFamily="18" charset="0"/>
              </a:rPr>
              <a:t>03</a:t>
            </a:r>
            <a:r>
              <a:rPr lang="zh-CN" altLang="en-US"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rPr>
              <a:t>体验执行效果</a:t>
            </a:r>
            <a:r>
              <a:rPr lang="en-US" altLang="zh-CN"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rPr>
              <a:t>阶段</a:t>
            </a:r>
            <a:endParaRPr lang="en-US" altLang="zh-CN"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PA_矩形 23"/>
          <p:cNvSpPr>
            <a:spLocks noChangeArrowheads="1"/>
          </p:cNvSpPr>
          <p:nvPr>
            <p:custDataLst>
              <p:tags r:id="rId12"/>
            </p:custDataLst>
          </p:nvPr>
        </p:nvSpPr>
        <p:spPr bwMode="auto">
          <a:xfrm>
            <a:off x="7470775" y="5904865"/>
            <a:ext cx="508825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p>
            <a:pPr algn="l" defTabSz="1219200">
              <a:lnSpc>
                <a:spcPct val="120000"/>
              </a:lnSpc>
              <a:buClrTx/>
              <a:buSzTx/>
              <a:buFontTx/>
            </a:pPr>
            <a:r>
              <a:rPr lang="en-US" altLang="zh-CN" sz="2800" b="1" dirty="0">
                <a:solidFill>
                  <a:srgbClr val="FFFFFF">
                    <a:lumMod val="50000"/>
                  </a:srgbClr>
                </a:solidFill>
                <a:latin typeface="Times New Roman" panose="02020603050405020304" pitchFamily="18" charset="0"/>
                <a:ea typeface="宋体" panose="02010600030101010101" pitchFamily="2" charset="-122"/>
                <a:cs typeface="Times New Roman" panose="02020603050405020304" pitchFamily="18" charset="0"/>
              </a:rPr>
              <a:t>02</a:t>
            </a:r>
            <a:r>
              <a:rPr lang="zh-CN" altLang="en-US"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rPr>
              <a:t>执行</a:t>
            </a:r>
            <a:r>
              <a:rPr lang="en-US" altLang="zh-CN"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rPr>
              <a:t>购买决定阶段</a:t>
            </a:r>
            <a:endParaRPr lang="en-US" altLang="zh-CN" sz="2800" b="1" dirty="0">
              <a:solidFill>
                <a:srgbClr val="1D69A3"/>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464265" y="1225689"/>
            <a:ext cx="7777893" cy="5632311"/>
          </a:xfrm>
          <a:prstGeom prst="rect">
            <a:avLst/>
          </a:prstGeom>
          <a:noFill/>
          <a:ln w="9525">
            <a:noFill/>
          </a:ln>
        </p:spPr>
        <p:txBody>
          <a:bodyPr wrap="square">
            <a:spAutoFit/>
          </a:bodyPr>
          <a:lstStyle/>
          <a:p>
            <a:pPr indent="223520"/>
            <a:r>
              <a:rPr lang="zh-CN" sz="2000" b="0" dirty="0">
                <a:solidFill>
                  <a:schemeClr val="accent1"/>
                </a:solidFill>
                <a:effectLst>
                  <a:outerShdw blurRad="38100" dist="25400" dir="5400000" algn="ctr" rotWithShape="0">
                    <a:srgbClr val="6E747A">
                      <a:alpha val="43000"/>
                    </a:srgbClr>
                  </a:outerShdw>
                </a:effectLst>
                <a:cs typeface="仿宋_GB2312" charset="0"/>
              </a:rPr>
              <a:t>消费者心理活动过程是指消费者从感知商品到最终购买商品的过程中所经历的认识过程、情感过程和意志过程，这三个过程是统一的心理活动过程的三个不同方面，认识过程是情感过程、意志过程的基础和前提，反过来，情感过程和意志过程又会影响认识过程。</a:t>
            </a:r>
            <a:endParaRPr lang="zh-CN" sz="2000" b="0" dirty="0">
              <a:solidFill>
                <a:schemeClr val="accent1"/>
              </a:solidFill>
              <a:effectLst>
                <a:outerShdw blurRad="38100" dist="25400" dir="5400000" algn="ctr" rotWithShape="0">
                  <a:srgbClr val="6E747A">
                    <a:alpha val="43000"/>
                  </a:srgbClr>
                </a:outerShdw>
              </a:effectLst>
              <a:cs typeface="仿宋_GB2312" charset="0"/>
            </a:endParaRPr>
          </a:p>
          <a:p>
            <a:pPr indent="223520"/>
            <a:endParaRPr lang="zh-CN" sz="2000" b="0" dirty="0">
              <a:solidFill>
                <a:schemeClr val="accent1"/>
              </a:solidFill>
              <a:effectLst>
                <a:outerShdw blurRad="38100" dist="25400" dir="5400000" algn="ctr" rotWithShape="0">
                  <a:srgbClr val="6E747A">
                    <a:alpha val="43000"/>
                  </a:srgbClr>
                </a:outerShdw>
              </a:effectLst>
              <a:cs typeface="仿宋_GB2312" charset="0"/>
            </a:endParaRPr>
          </a:p>
          <a:p>
            <a:pPr indent="223520"/>
            <a:r>
              <a:rPr lang="zh-CN" sz="2000" b="0" dirty="0">
                <a:solidFill>
                  <a:schemeClr val="accent1"/>
                </a:solidFill>
                <a:effectLst>
                  <a:outerShdw blurRad="38100" dist="25400" dir="5400000" algn="ctr" rotWithShape="0">
                    <a:srgbClr val="6E747A">
                      <a:alpha val="43000"/>
                    </a:srgbClr>
                  </a:outerShdw>
                </a:effectLst>
                <a:cs typeface="仿宋_GB2312" charset="0"/>
              </a:rPr>
              <a:t>第一节的内容属于感性认识阶段，主要分析了注意、感觉、知觉三个心理因素的概念、特征以及它们对消费者行为的影响。结合本节内容，可以发现生活中消费者感性消费的依据。</a:t>
            </a:r>
            <a:endParaRPr lang="en-US" altLang="zh-CN" sz="2000" b="0" dirty="0">
              <a:solidFill>
                <a:schemeClr val="accent1"/>
              </a:solidFill>
              <a:effectLst>
                <a:outerShdw blurRad="38100" dist="25400" dir="5400000" algn="ctr" rotWithShape="0">
                  <a:srgbClr val="6E747A">
                    <a:alpha val="43000"/>
                  </a:srgbClr>
                </a:outerShdw>
              </a:effectLst>
              <a:cs typeface="仿宋_GB2312" charset="0"/>
            </a:endParaRPr>
          </a:p>
          <a:p>
            <a:pPr indent="223520"/>
            <a:endParaRPr lang="zh-CN" sz="2000" b="0" dirty="0">
              <a:solidFill>
                <a:schemeClr val="accent1"/>
              </a:solidFill>
              <a:effectLst>
                <a:outerShdw blurRad="38100" dist="25400" dir="5400000" algn="ctr" rotWithShape="0">
                  <a:srgbClr val="6E747A">
                    <a:alpha val="43000"/>
                  </a:srgbClr>
                </a:outerShdw>
              </a:effectLst>
              <a:cs typeface="仿宋_GB2312" charset="0"/>
            </a:endParaRPr>
          </a:p>
          <a:p>
            <a:pPr indent="223520"/>
            <a:r>
              <a:rPr lang="zh-CN" sz="2000" b="0" dirty="0">
                <a:solidFill>
                  <a:schemeClr val="accent1"/>
                </a:solidFill>
                <a:effectLst>
                  <a:outerShdw blurRad="38100" dist="25400" dir="5400000" algn="ctr" rotWithShape="0">
                    <a:srgbClr val="6E747A">
                      <a:alpha val="43000"/>
                    </a:srgbClr>
                  </a:outerShdw>
                </a:effectLst>
                <a:cs typeface="仿宋_GB2312" charset="0"/>
              </a:rPr>
              <a:t>第二节内容属于理性认识阶段，主要学习记忆、想象和思维心理因素及其对消费者行为的影响。从中可以总结出理性消费的基础和来源。</a:t>
            </a:r>
            <a:endParaRPr lang="en-US" altLang="zh-CN" sz="2000" b="0" dirty="0">
              <a:solidFill>
                <a:schemeClr val="accent1"/>
              </a:solidFill>
              <a:effectLst>
                <a:outerShdw blurRad="38100" dist="25400" dir="5400000" algn="ctr" rotWithShape="0">
                  <a:srgbClr val="6E747A">
                    <a:alpha val="43000"/>
                  </a:srgbClr>
                </a:outerShdw>
              </a:effectLst>
              <a:cs typeface="仿宋_GB2312" charset="0"/>
            </a:endParaRPr>
          </a:p>
          <a:p>
            <a:pPr indent="223520"/>
            <a:endParaRPr lang="zh-CN" sz="2000" b="0" dirty="0">
              <a:solidFill>
                <a:schemeClr val="accent1"/>
              </a:solidFill>
              <a:effectLst>
                <a:outerShdw blurRad="38100" dist="25400" dir="5400000" algn="ctr" rotWithShape="0">
                  <a:srgbClr val="6E747A">
                    <a:alpha val="43000"/>
                  </a:srgbClr>
                </a:outerShdw>
              </a:effectLst>
              <a:cs typeface="仿宋_GB2312" charset="0"/>
            </a:endParaRPr>
          </a:p>
          <a:p>
            <a:pPr indent="223520"/>
            <a:r>
              <a:rPr lang="zh-CN" sz="2000" b="0" dirty="0">
                <a:solidFill>
                  <a:schemeClr val="accent1"/>
                </a:solidFill>
                <a:effectLst>
                  <a:outerShdw blurRad="38100" dist="25400" dir="5400000" algn="ctr" rotWithShape="0">
                    <a:srgbClr val="6E747A">
                      <a:alpha val="43000"/>
                    </a:srgbClr>
                  </a:outerShdw>
                </a:effectLst>
                <a:cs typeface="仿宋_GB2312" charset="0"/>
              </a:rPr>
              <a:t>第三节学习了消费者的情绪、情感及意志心理过程。在体验营销的背景下，情绪、情感因素对消费者的影响是多方面的，甚至对消费者行为的产生和表现起着决定性的作用。意志的重要性体现在消费者的购买是有目的、有计划的，并且有时需要克服一定的困难才能够完成。</a:t>
            </a:r>
            <a:endParaRPr lang="zh-CN" sz="2000" b="0" dirty="0">
              <a:solidFill>
                <a:schemeClr val="accent1"/>
              </a:solidFill>
              <a:effectLst>
                <a:outerShdw blurRad="38100" dist="25400" dir="5400000" algn="ctr" rotWithShape="0">
                  <a:srgbClr val="6E747A">
                    <a:alpha val="43000"/>
                  </a:srgbClr>
                </a:outerShdw>
              </a:effectLst>
              <a:cs typeface="仿宋_GB2312" charset="0"/>
            </a:endParaRPr>
          </a:p>
        </p:txBody>
      </p:sp>
      <p:sp>
        <p:nvSpPr>
          <p:cNvPr id="22" name="PA_文本框 21"/>
          <p:cNvSpPr txBox="1"/>
          <p:nvPr>
            <p:custDataLst>
              <p:tags r:id="rId1"/>
            </p:custDataLst>
          </p:nvPr>
        </p:nvSpPr>
        <p:spPr>
          <a:xfrm>
            <a:off x="-218758" y="259239"/>
            <a:ext cx="4501515" cy="82994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200"/>
            <a:r>
              <a:rPr lang="zh-CN" altLang="en-US" sz="4800" dirty="0">
                <a:solidFill>
                  <a:schemeClr val="accent4"/>
                </a:solidFill>
                <a:effectLst/>
                <a:latin typeface="微软雅黑" panose="020B0503020204020204" pitchFamily="34" charset="-122"/>
                <a:ea typeface="微软雅黑" panose="020B0503020204020204" pitchFamily="34" charset="-122"/>
              </a:rPr>
              <a:t>本章小结</a:t>
            </a:r>
            <a:endParaRPr lang="zh-CN" altLang="en-US" sz="4800" dirty="0">
              <a:solidFill>
                <a:schemeClr val="accent4"/>
              </a:solidFill>
              <a:effectLst/>
              <a:latin typeface="微软雅黑" panose="020B0503020204020204" pitchFamily="34" charset="-122"/>
              <a:ea typeface="微软雅黑" panose="020B0503020204020204" pitchFamily="34" charset="-122"/>
            </a:endParaRPr>
          </a:p>
        </p:txBody>
      </p:sp>
      <p:grpSp>
        <p:nvGrpSpPr>
          <p:cNvPr id="27667" name="PA_组合 19"/>
          <p:cNvGrpSpPr/>
          <p:nvPr>
            <p:custDataLst>
              <p:tags r:id="rId2"/>
            </p:custDataLst>
          </p:nvPr>
        </p:nvGrpSpPr>
        <p:grpSpPr bwMode="auto">
          <a:xfrm>
            <a:off x="801370" y="1984375"/>
            <a:ext cx="1741170" cy="2720340"/>
            <a:chOff x="0" y="0"/>
            <a:chExt cx="1335" cy="1947"/>
          </a:xfrm>
        </p:grpSpPr>
        <p:sp>
          <p:nvSpPr>
            <p:cNvPr id="27668" name="Freeform 20"/>
            <p:cNvSpPr>
              <a:spLocks noEditPoints="1"/>
            </p:cNvSpPr>
            <p:nvPr/>
          </p:nvSpPr>
          <p:spPr bwMode="auto">
            <a:xfrm>
              <a:off x="0" y="0"/>
              <a:ext cx="1335" cy="1609"/>
            </a:xfrm>
            <a:custGeom>
              <a:avLst/>
              <a:gdLst>
                <a:gd name="T0" fmla="*/ 282 w 565"/>
                <a:gd name="T1" fmla="*/ 0 h 681"/>
                <a:gd name="T2" fmla="*/ 0 w 565"/>
                <a:gd name="T3" fmla="*/ 283 h 681"/>
                <a:gd name="T4" fmla="*/ 72 w 565"/>
                <a:gd name="T5" fmla="*/ 472 h 681"/>
                <a:gd name="T6" fmla="*/ 72 w 565"/>
                <a:gd name="T7" fmla="*/ 472 h 681"/>
                <a:gd name="T8" fmla="*/ 73 w 565"/>
                <a:gd name="T9" fmla="*/ 473 h 681"/>
                <a:gd name="T10" fmla="*/ 85 w 565"/>
                <a:gd name="T11" fmla="*/ 486 h 681"/>
                <a:gd name="T12" fmla="*/ 151 w 565"/>
                <a:gd name="T13" fmla="*/ 568 h 681"/>
                <a:gd name="T14" fmla="*/ 232 w 565"/>
                <a:gd name="T15" fmla="*/ 681 h 681"/>
                <a:gd name="T16" fmla="*/ 275 w 565"/>
                <a:gd name="T17" fmla="*/ 681 h 681"/>
                <a:gd name="T18" fmla="*/ 289 w 565"/>
                <a:gd name="T19" fmla="*/ 681 h 681"/>
                <a:gd name="T20" fmla="*/ 332 w 565"/>
                <a:gd name="T21" fmla="*/ 681 h 681"/>
                <a:gd name="T22" fmla="*/ 414 w 565"/>
                <a:gd name="T23" fmla="*/ 568 h 681"/>
                <a:gd name="T24" fmla="*/ 477 w 565"/>
                <a:gd name="T25" fmla="*/ 488 h 681"/>
                <a:gd name="T26" fmla="*/ 565 w 565"/>
                <a:gd name="T27" fmla="*/ 283 h 681"/>
                <a:gd name="T28" fmla="*/ 282 w 565"/>
                <a:gd name="T29" fmla="*/ 0 h 681"/>
                <a:gd name="T30" fmla="*/ 388 w 565"/>
                <a:gd name="T31" fmla="*/ 410 h 681"/>
                <a:gd name="T32" fmla="*/ 354 w 565"/>
                <a:gd name="T33" fmla="*/ 455 h 681"/>
                <a:gd name="T34" fmla="*/ 309 w 565"/>
                <a:gd name="T35" fmla="*/ 520 h 681"/>
                <a:gd name="T36" fmla="*/ 286 w 565"/>
                <a:gd name="T37" fmla="*/ 520 h 681"/>
                <a:gd name="T38" fmla="*/ 279 w 565"/>
                <a:gd name="T39" fmla="*/ 520 h 681"/>
                <a:gd name="T40" fmla="*/ 255 w 565"/>
                <a:gd name="T41" fmla="*/ 520 h 681"/>
                <a:gd name="T42" fmla="*/ 211 w 565"/>
                <a:gd name="T43" fmla="*/ 455 h 681"/>
                <a:gd name="T44" fmla="*/ 176 w 565"/>
                <a:gd name="T45" fmla="*/ 408 h 681"/>
                <a:gd name="T46" fmla="*/ 169 w 565"/>
                <a:gd name="T47" fmla="*/ 401 h 681"/>
                <a:gd name="T48" fmla="*/ 168 w 565"/>
                <a:gd name="T49" fmla="*/ 400 h 681"/>
                <a:gd name="T50" fmla="*/ 168 w 565"/>
                <a:gd name="T51" fmla="*/ 400 h 681"/>
                <a:gd name="T52" fmla="*/ 129 w 565"/>
                <a:gd name="T53" fmla="*/ 292 h 681"/>
                <a:gd name="T54" fmla="*/ 282 w 565"/>
                <a:gd name="T55" fmla="*/ 129 h 681"/>
                <a:gd name="T56" fmla="*/ 436 w 565"/>
                <a:gd name="T57" fmla="*/ 292 h 681"/>
                <a:gd name="T58" fmla="*/ 388 w 565"/>
                <a:gd name="T59" fmla="*/ 41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681">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1D69A3"/>
                </a:solidFill>
                <a:latin typeface="Calibri" panose="020F0502020204030204"/>
                <a:ea typeface="宋体" panose="02010600030101010101" pitchFamily="2" charset="-122"/>
              </a:endParaRPr>
            </a:p>
          </p:txBody>
        </p:sp>
        <p:sp>
          <p:nvSpPr>
            <p:cNvPr id="27669" name="Freeform 21"/>
            <p:cNvSpPr/>
            <p:nvPr/>
          </p:nvSpPr>
          <p:spPr bwMode="auto">
            <a:xfrm>
              <a:off x="442" y="1621"/>
              <a:ext cx="449" cy="108"/>
            </a:xfrm>
            <a:custGeom>
              <a:avLst/>
              <a:gdLst>
                <a:gd name="T0" fmla="*/ 168 w 190"/>
                <a:gd name="T1" fmla="*/ 0 h 46"/>
                <a:gd name="T2" fmla="*/ 20 w 190"/>
                <a:gd name="T3" fmla="*/ 0 h 46"/>
                <a:gd name="T4" fmla="*/ 0 w 190"/>
                <a:gd name="T5" fmla="*/ 23 h 46"/>
                <a:gd name="T6" fmla="*/ 0 w 190"/>
                <a:gd name="T7" fmla="*/ 24 h 46"/>
                <a:gd name="T8" fmla="*/ 20 w 190"/>
                <a:gd name="T9" fmla="*/ 46 h 46"/>
                <a:gd name="T10" fmla="*/ 168 w 190"/>
                <a:gd name="T11" fmla="*/ 46 h 46"/>
                <a:gd name="T12" fmla="*/ 190 w 190"/>
                <a:gd name="T13" fmla="*/ 24 h 46"/>
                <a:gd name="T14" fmla="*/ 190 w 190"/>
                <a:gd name="T15" fmla="*/ 23 h 46"/>
                <a:gd name="T16" fmla="*/ 168 w 190"/>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46">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0" name="Freeform 22"/>
            <p:cNvSpPr/>
            <p:nvPr/>
          </p:nvSpPr>
          <p:spPr bwMode="auto">
            <a:xfrm>
              <a:off x="442" y="1748"/>
              <a:ext cx="449" cy="199"/>
            </a:xfrm>
            <a:custGeom>
              <a:avLst/>
              <a:gdLst>
                <a:gd name="T0" fmla="*/ 168 w 190"/>
                <a:gd name="T1" fmla="*/ 0 h 84"/>
                <a:gd name="T2" fmla="*/ 20 w 190"/>
                <a:gd name="T3" fmla="*/ 0 h 84"/>
                <a:gd name="T4" fmla="*/ 0 w 190"/>
                <a:gd name="T5" fmla="*/ 22 h 84"/>
                <a:gd name="T6" fmla="*/ 0 w 190"/>
                <a:gd name="T7" fmla="*/ 22 h 84"/>
                <a:gd name="T8" fmla="*/ 20 w 190"/>
                <a:gd name="T9" fmla="*/ 41 h 84"/>
                <a:gd name="T10" fmla="*/ 48 w 190"/>
                <a:gd name="T11" fmla="*/ 41 h 84"/>
                <a:gd name="T12" fmla="*/ 48 w 190"/>
                <a:gd name="T13" fmla="*/ 46 h 84"/>
                <a:gd name="T14" fmla="*/ 95 w 190"/>
                <a:gd name="T15" fmla="*/ 84 h 84"/>
                <a:gd name="T16" fmla="*/ 141 w 190"/>
                <a:gd name="T17" fmla="*/ 46 h 84"/>
                <a:gd name="T18" fmla="*/ 141 w 190"/>
                <a:gd name="T19" fmla="*/ 41 h 84"/>
                <a:gd name="T20" fmla="*/ 168 w 190"/>
                <a:gd name="T21" fmla="*/ 41 h 84"/>
                <a:gd name="T22" fmla="*/ 190 w 190"/>
                <a:gd name="T23" fmla="*/ 22 h 84"/>
                <a:gd name="T24" fmla="*/ 190 w 190"/>
                <a:gd name="T25" fmla="*/ 22 h 84"/>
                <a:gd name="T26" fmla="*/ 168 w 190"/>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4">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7671" name="Freeform 23"/>
            <p:cNvSpPr>
              <a:spLocks noEditPoints="1"/>
            </p:cNvSpPr>
            <p:nvPr/>
          </p:nvSpPr>
          <p:spPr bwMode="auto">
            <a:xfrm>
              <a:off x="560" y="605"/>
              <a:ext cx="215" cy="276"/>
            </a:xfrm>
            <a:custGeom>
              <a:avLst/>
              <a:gdLst>
                <a:gd name="T0" fmla="*/ 88 w 91"/>
                <a:gd name="T1" fmla="*/ 0 h 117"/>
                <a:gd name="T2" fmla="*/ 3 w 91"/>
                <a:gd name="T3" fmla="*/ 0 h 117"/>
                <a:gd name="T4" fmla="*/ 0 w 91"/>
                <a:gd name="T5" fmla="*/ 3 h 117"/>
                <a:gd name="T6" fmla="*/ 0 w 91"/>
                <a:gd name="T7" fmla="*/ 114 h 117"/>
                <a:gd name="T8" fmla="*/ 3 w 91"/>
                <a:gd name="T9" fmla="*/ 116 h 117"/>
                <a:gd name="T10" fmla="*/ 43 w 91"/>
                <a:gd name="T11" fmla="*/ 92 h 117"/>
                <a:gd name="T12" fmla="*/ 48 w 91"/>
                <a:gd name="T13" fmla="*/ 92 h 117"/>
                <a:gd name="T14" fmla="*/ 88 w 91"/>
                <a:gd name="T15" fmla="*/ 116 h 117"/>
                <a:gd name="T16" fmla="*/ 91 w 91"/>
                <a:gd name="T17" fmla="*/ 114 h 117"/>
                <a:gd name="T18" fmla="*/ 91 w 91"/>
                <a:gd name="T19" fmla="*/ 3 h 117"/>
                <a:gd name="T20" fmla="*/ 88 w 91"/>
                <a:gd name="T21" fmla="*/ 0 h 117"/>
                <a:gd name="T22" fmla="*/ 65 w 91"/>
                <a:gd name="T23" fmla="*/ 49 h 117"/>
                <a:gd name="T24" fmla="*/ 62 w 91"/>
                <a:gd name="T25" fmla="*/ 53 h 117"/>
                <a:gd name="T26" fmla="*/ 50 w 91"/>
                <a:gd name="T27" fmla="*/ 53 h 117"/>
                <a:gd name="T28" fmla="*/ 50 w 91"/>
                <a:gd name="T29" fmla="*/ 64 h 117"/>
                <a:gd name="T30" fmla="*/ 47 w 91"/>
                <a:gd name="T31" fmla="*/ 67 h 117"/>
                <a:gd name="T32" fmla="*/ 44 w 91"/>
                <a:gd name="T33" fmla="*/ 67 h 117"/>
                <a:gd name="T34" fmla="*/ 41 w 91"/>
                <a:gd name="T35" fmla="*/ 64 h 117"/>
                <a:gd name="T36" fmla="*/ 41 w 91"/>
                <a:gd name="T37" fmla="*/ 53 h 117"/>
                <a:gd name="T38" fmla="*/ 29 w 91"/>
                <a:gd name="T39" fmla="*/ 53 h 117"/>
                <a:gd name="T40" fmla="*/ 26 w 91"/>
                <a:gd name="T41" fmla="*/ 49 h 117"/>
                <a:gd name="T42" fmla="*/ 26 w 91"/>
                <a:gd name="T43" fmla="*/ 46 h 117"/>
                <a:gd name="T44" fmla="*/ 29 w 91"/>
                <a:gd name="T45" fmla="*/ 43 h 117"/>
                <a:gd name="T46" fmla="*/ 41 w 91"/>
                <a:gd name="T47" fmla="*/ 43 h 117"/>
                <a:gd name="T48" fmla="*/ 41 w 91"/>
                <a:gd name="T49" fmla="*/ 31 h 117"/>
                <a:gd name="T50" fmla="*/ 44 w 91"/>
                <a:gd name="T51" fmla="*/ 28 h 117"/>
                <a:gd name="T52" fmla="*/ 47 w 91"/>
                <a:gd name="T53" fmla="*/ 28 h 117"/>
                <a:gd name="T54" fmla="*/ 50 w 91"/>
                <a:gd name="T55" fmla="*/ 31 h 117"/>
                <a:gd name="T56" fmla="*/ 50 w 91"/>
                <a:gd name="T57" fmla="*/ 43 h 117"/>
                <a:gd name="T58" fmla="*/ 62 w 91"/>
                <a:gd name="T59" fmla="*/ 43 h 117"/>
                <a:gd name="T60" fmla="*/ 65 w 91"/>
                <a:gd name="T61" fmla="*/ 46 h 117"/>
                <a:gd name="T62" fmla="*/ 65 w 91"/>
                <a:gd name="T63"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17">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FFFFFF">
                    <a:lumMod val="50000"/>
                  </a:srgbClr>
                </a:solidFill>
                <a:latin typeface="Calibri" panose="020F0502020204030204"/>
                <a:ea typeface="宋体" panose="02010600030101010101" pitchFamily="2" charset="-122"/>
              </a:endParaRPr>
            </a:p>
          </p:txBody>
        </p:sp>
        <p:sp>
          <p:nvSpPr>
            <p:cNvPr id="27672" name="Freeform 24"/>
            <p:cNvSpPr/>
            <p:nvPr/>
          </p:nvSpPr>
          <p:spPr bwMode="auto">
            <a:xfrm>
              <a:off x="621" y="543"/>
              <a:ext cx="215" cy="279"/>
            </a:xfrm>
            <a:custGeom>
              <a:avLst/>
              <a:gdLst>
                <a:gd name="T0" fmla="*/ 87 w 91"/>
                <a:gd name="T1" fmla="*/ 0 h 118"/>
                <a:gd name="T2" fmla="*/ 91 w 91"/>
                <a:gd name="T3" fmla="*/ 3 h 118"/>
                <a:gd name="T4" fmla="*/ 91 w 91"/>
                <a:gd name="T5" fmla="*/ 115 h 118"/>
                <a:gd name="T6" fmla="*/ 88 w 91"/>
                <a:gd name="T7" fmla="*/ 117 h 118"/>
                <a:gd name="T8" fmla="*/ 77 w 91"/>
                <a:gd name="T9" fmla="*/ 109 h 118"/>
                <a:gd name="T10" fmla="*/ 75 w 91"/>
                <a:gd name="T11" fmla="*/ 104 h 118"/>
                <a:gd name="T12" fmla="*/ 75 w 91"/>
                <a:gd name="T13" fmla="*/ 19 h 118"/>
                <a:gd name="T14" fmla="*/ 71 w 91"/>
                <a:gd name="T15" fmla="*/ 16 h 118"/>
                <a:gd name="T16" fmla="*/ 3 w 91"/>
                <a:gd name="T17" fmla="*/ 16 h 118"/>
                <a:gd name="T18" fmla="*/ 0 w 91"/>
                <a:gd name="T19" fmla="*/ 13 h 118"/>
                <a:gd name="T20" fmla="*/ 0 w 91"/>
                <a:gd name="T21" fmla="*/ 3 h 118"/>
                <a:gd name="T22" fmla="*/ 3 w 91"/>
                <a:gd name="T23" fmla="*/ 0 h 118"/>
                <a:gd name="T24" fmla="*/ 87 w 91"/>
                <a:gd name="T2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8">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to="" calcmode="lin" valueType="num">
                                      <p:cBhvr>
                                        <p:cTn id="7"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27667"/>
                                        </p:tgtEl>
                                        <p:attrNameLst>
                                          <p:attrName>style.visibility</p:attrName>
                                        </p:attrNameLst>
                                      </p:cBhvr>
                                      <p:to>
                                        <p:strVal val="visible"/>
                                      </p:to>
                                    </p:set>
                                    <p:anim to="" calcmode="lin" valueType="num">
                                      <p:cBhvr>
                                        <p:cTn id="13" dur="700" fill="hold">
                                          <p:stCondLst>
                                            <p:cond delay="0"/>
                                          </p:stCondLst>
                                        </p:cTn>
                                        <p:tgtEl>
                                          <p:spTgt spid="27667"/>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7667"/>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7667"/>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7667"/>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A_任意多边形 6"/>
          <p:cNvSpPr>
            <a:spLocks noEditPoints="1"/>
          </p:cNvSpPr>
          <p:nvPr>
            <p:custDataLst>
              <p:tags r:id="rId1"/>
            </p:custDataLst>
          </p:nvPr>
        </p:nvSpPr>
        <p:spPr bwMode="auto">
          <a:xfrm>
            <a:off x="5791200" y="1544124"/>
            <a:ext cx="609600" cy="791981"/>
          </a:xfrm>
          <a:custGeom>
            <a:avLst/>
            <a:gdLst>
              <a:gd name="T0" fmla="*/ 891 w 1347"/>
              <a:gd name="T1" fmla="*/ 639 h 1750"/>
              <a:gd name="T2" fmla="*/ 673 w 1347"/>
              <a:gd name="T3" fmla="*/ 728 h 1750"/>
              <a:gd name="T4" fmla="*/ 555 w 1347"/>
              <a:gd name="T5" fmla="*/ 706 h 1750"/>
              <a:gd name="T6" fmla="*/ 456 w 1347"/>
              <a:gd name="T7" fmla="*/ 639 h 1750"/>
              <a:gd name="T8" fmla="*/ 398 w 1347"/>
              <a:gd name="T9" fmla="*/ 639 h 1750"/>
              <a:gd name="T10" fmla="*/ 397 w 1347"/>
              <a:gd name="T11" fmla="*/ 696 h 1750"/>
              <a:gd name="T12" fmla="*/ 525 w 1347"/>
              <a:gd name="T13" fmla="*/ 781 h 1750"/>
              <a:gd name="T14" fmla="*/ 673 w 1347"/>
              <a:gd name="T15" fmla="*/ 810 h 1750"/>
              <a:gd name="T16" fmla="*/ 949 w 1347"/>
              <a:gd name="T17" fmla="*/ 696 h 1750"/>
              <a:gd name="T18" fmla="*/ 949 w 1347"/>
              <a:gd name="T19" fmla="*/ 639 h 1750"/>
              <a:gd name="T20" fmla="*/ 891 w 1347"/>
              <a:gd name="T21" fmla="*/ 639 h 1750"/>
              <a:gd name="T22" fmla="*/ 987 w 1347"/>
              <a:gd name="T23" fmla="*/ 1525 h 1750"/>
              <a:gd name="T24" fmla="*/ 987 w 1347"/>
              <a:gd name="T25" fmla="*/ 1525 h 1750"/>
              <a:gd name="T26" fmla="*/ 360 w 1347"/>
              <a:gd name="T27" fmla="*/ 1525 h 1750"/>
              <a:gd name="T28" fmla="*/ 318 w 1347"/>
              <a:gd name="T29" fmla="*/ 1566 h 1750"/>
              <a:gd name="T30" fmla="*/ 360 w 1347"/>
              <a:gd name="T31" fmla="*/ 1607 h 1750"/>
              <a:gd name="T32" fmla="*/ 987 w 1347"/>
              <a:gd name="T33" fmla="*/ 1607 h 1750"/>
              <a:gd name="T34" fmla="*/ 1027 w 1347"/>
              <a:gd name="T35" fmla="*/ 1566 h 1750"/>
              <a:gd name="T36" fmla="*/ 987 w 1347"/>
              <a:gd name="T37" fmla="*/ 1525 h 1750"/>
              <a:gd name="T38" fmla="*/ 1347 w 1347"/>
              <a:gd name="T39" fmla="*/ 674 h 1750"/>
              <a:gd name="T40" fmla="*/ 1347 w 1347"/>
              <a:gd name="T41" fmla="*/ 674 h 1750"/>
              <a:gd name="T42" fmla="*/ 1149 w 1347"/>
              <a:gd name="T43" fmla="*/ 198 h 1750"/>
              <a:gd name="T44" fmla="*/ 673 w 1347"/>
              <a:gd name="T45" fmla="*/ 0 h 1750"/>
              <a:gd name="T46" fmla="*/ 197 w 1347"/>
              <a:gd name="T47" fmla="*/ 198 h 1750"/>
              <a:gd name="T48" fmla="*/ 0 w 1347"/>
              <a:gd name="T49" fmla="*/ 674 h 1750"/>
              <a:gd name="T50" fmla="*/ 86 w 1347"/>
              <a:gd name="T51" fmla="*/ 1005 h 1750"/>
              <a:gd name="T52" fmla="*/ 292 w 1347"/>
              <a:gd name="T53" fmla="*/ 1229 h 1750"/>
              <a:gd name="T54" fmla="*/ 292 w 1347"/>
              <a:gd name="T55" fmla="*/ 1418 h 1750"/>
              <a:gd name="T56" fmla="*/ 360 w 1347"/>
              <a:gd name="T57" fmla="*/ 1487 h 1750"/>
              <a:gd name="T58" fmla="*/ 987 w 1347"/>
              <a:gd name="T59" fmla="*/ 1487 h 1750"/>
              <a:gd name="T60" fmla="*/ 1055 w 1347"/>
              <a:gd name="T61" fmla="*/ 1418 h 1750"/>
              <a:gd name="T62" fmla="*/ 1055 w 1347"/>
              <a:gd name="T63" fmla="*/ 1229 h 1750"/>
              <a:gd name="T64" fmla="*/ 1260 w 1347"/>
              <a:gd name="T65" fmla="*/ 1005 h 1750"/>
              <a:gd name="T66" fmla="*/ 1347 w 1347"/>
              <a:gd name="T67" fmla="*/ 674 h 1750"/>
              <a:gd name="T68" fmla="*/ 1142 w 1347"/>
              <a:gd name="T69" fmla="*/ 938 h 1750"/>
              <a:gd name="T70" fmla="*/ 1142 w 1347"/>
              <a:gd name="T71" fmla="*/ 938 h 1750"/>
              <a:gd name="T72" fmla="*/ 1141 w 1347"/>
              <a:gd name="T73" fmla="*/ 938 h 1750"/>
              <a:gd name="T74" fmla="*/ 951 w 1347"/>
              <a:gd name="T75" fmla="*/ 1135 h 1750"/>
              <a:gd name="T76" fmla="*/ 919 w 1347"/>
              <a:gd name="T77" fmla="*/ 1193 h 1750"/>
              <a:gd name="T78" fmla="*/ 918 w 1347"/>
              <a:gd name="T79" fmla="*/ 1193 h 1750"/>
              <a:gd name="T80" fmla="*/ 918 w 1347"/>
              <a:gd name="T81" fmla="*/ 1350 h 1750"/>
              <a:gd name="T82" fmla="*/ 429 w 1347"/>
              <a:gd name="T83" fmla="*/ 1350 h 1750"/>
              <a:gd name="T84" fmla="*/ 429 w 1347"/>
              <a:gd name="T85" fmla="*/ 1193 h 1750"/>
              <a:gd name="T86" fmla="*/ 389 w 1347"/>
              <a:gd name="T87" fmla="*/ 1132 h 1750"/>
              <a:gd name="T88" fmla="*/ 205 w 1347"/>
              <a:gd name="T89" fmla="*/ 938 h 1750"/>
              <a:gd name="T90" fmla="*/ 136 w 1347"/>
              <a:gd name="T91" fmla="*/ 674 h 1750"/>
              <a:gd name="T92" fmla="*/ 294 w 1347"/>
              <a:gd name="T93" fmla="*/ 295 h 1750"/>
              <a:gd name="T94" fmla="*/ 673 w 1347"/>
              <a:gd name="T95" fmla="*/ 137 h 1750"/>
              <a:gd name="T96" fmla="*/ 1053 w 1347"/>
              <a:gd name="T97" fmla="*/ 295 h 1750"/>
              <a:gd name="T98" fmla="*/ 1210 w 1347"/>
              <a:gd name="T99" fmla="*/ 674 h 1750"/>
              <a:gd name="T100" fmla="*/ 1142 w 1347"/>
              <a:gd name="T101" fmla="*/ 938 h 1750"/>
              <a:gd name="T102" fmla="*/ 855 w 1347"/>
              <a:gd name="T103" fmla="*/ 1668 h 1750"/>
              <a:gd name="T104" fmla="*/ 855 w 1347"/>
              <a:gd name="T105" fmla="*/ 1668 h 1750"/>
              <a:gd name="T106" fmla="*/ 492 w 1347"/>
              <a:gd name="T107" fmla="*/ 1668 h 1750"/>
              <a:gd name="T108" fmla="*/ 450 w 1347"/>
              <a:gd name="T109" fmla="*/ 1709 h 1750"/>
              <a:gd name="T110" fmla="*/ 492 w 1347"/>
              <a:gd name="T111" fmla="*/ 1750 h 1750"/>
              <a:gd name="T112" fmla="*/ 855 w 1347"/>
              <a:gd name="T113" fmla="*/ 1750 h 1750"/>
              <a:gd name="T114" fmla="*/ 896 w 1347"/>
              <a:gd name="T115" fmla="*/ 1709 h 1750"/>
              <a:gd name="T116" fmla="*/ 855 w 1347"/>
              <a:gd name="T117" fmla="*/ 1668 h 1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7" h="1750">
                <a:moveTo>
                  <a:pt x="891" y="639"/>
                </a:moveTo>
                <a:cubicBezTo>
                  <a:pt x="836" y="694"/>
                  <a:pt x="758" y="728"/>
                  <a:pt x="673" y="728"/>
                </a:cubicBezTo>
                <a:cubicBezTo>
                  <a:pt x="631" y="728"/>
                  <a:pt x="591" y="720"/>
                  <a:pt x="555" y="706"/>
                </a:cubicBezTo>
                <a:cubicBezTo>
                  <a:pt x="517" y="691"/>
                  <a:pt x="484" y="667"/>
                  <a:pt x="456" y="639"/>
                </a:cubicBezTo>
                <a:cubicBezTo>
                  <a:pt x="440" y="623"/>
                  <a:pt x="413" y="623"/>
                  <a:pt x="398" y="639"/>
                </a:cubicBezTo>
                <a:cubicBezTo>
                  <a:pt x="382" y="655"/>
                  <a:pt x="382" y="681"/>
                  <a:pt x="397" y="696"/>
                </a:cubicBezTo>
                <a:cubicBezTo>
                  <a:pt x="433" y="732"/>
                  <a:pt x="477" y="761"/>
                  <a:pt x="525" y="781"/>
                </a:cubicBezTo>
                <a:cubicBezTo>
                  <a:pt x="570" y="800"/>
                  <a:pt x="621" y="810"/>
                  <a:pt x="673" y="810"/>
                </a:cubicBezTo>
                <a:cubicBezTo>
                  <a:pt x="781" y="810"/>
                  <a:pt x="878" y="767"/>
                  <a:pt x="949" y="696"/>
                </a:cubicBezTo>
                <a:cubicBezTo>
                  <a:pt x="965" y="681"/>
                  <a:pt x="965" y="655"/>
                  <a:pt x="949" y="639"/>
                </a:cubicBezTo>
                <a:cubicBezTo>
                  <a:pt x="933" y="623"/>
                  <a:pt x="907" y="623"/>
                  <a:pt x="891" y="639"/>
                </a:cubicBezTo>
                <a:close/>
                <a:moveTo>
                  <a:pt x="987" y="1525"/>
                </a:moveTo>
                <a:cubicBezTo>
                  <a:pt x="987" y="1525"/>
                  <a:pt x="987" y="1525"/>
                  <a:pt x="987" y="1525"/>
                </a:cubicBezTo>
                <a:cubicBezTo>
                  <a:pt x="360" y="1525"/>
                  <a:pt x="360" y="1525"/>
                  <a:pt x="360" y="1525"/>
                </a:cubicBezTo>
                <a:cubicBezTo>
                  <a:pt x="337" y="1525"/>
                  <a:pt x="318" y="1544"/>
                  <a:pt x="318" y="1566"/>
                </a:cubicBezTo>
                <a:cubicBezTo>
                  <a:pt x="318" y="1589"/>
                  <a:pt x="337" y="1607"/>
                  <a:pt x="360" y="1607"/>
                </a:cubicBezTo>
                <a:cubicBezTo>
                  <a:pt x="987" y="1607"/>
                  <a:pt x="987" y="1607"/>
                  <a:pt x="987" y="1607"/>
                </a:cubicBezTo>
                <a:cubicBezTo>
                  <a:pt x="1009" y="1607"/>
                  <a:pt x="1027" y="1589"/>
                  <a:pt x="1027" y="1566"/>
                </a:cubicBezTo>
                <a:cubicBezTo>
                  <a:pt x="1027" y="1544"/>
                  <a:pt x="1009" y="1525"/>
                  <a:pt x="987" y="1525"/>
                </a:cubicBezTo>
                <a:close/>
                <a:moveTo>
                  <a:pt x="1347" y="674"/>
                </a:moveTo>
                <a:cubicBezTo>
                  <a:pt x="1347" y="674"/>
                  <a:pt x="1347" y="674"/>
                  <a:pt x="1347" y="674"/>
                </a:cubicBezTo>
                <a:cubicBezTo>
                  <a:pt x="1347" y="488"/>
                  <a:pt x="1272" y="320"/>
                  <a:pt x="1149" y="198"/>
                </a:cubicBezTo>
                <a:cubicBezTo>
                  <a:pt x="1027" y="76"/>
                  <a:pt x="859" y="0"/>
                  <a:pt x="673" y="0"/>
                </a:cubicBezTo>
                <a:cubicBezTo>
                  <a:pt x="488" y="0"/>
                  <a:pt x="318" y="76"/>
                  <a:pt x="197" y="198"/>
                </a:cubicBezTo>
                <a:cubicBezTo>
                  <a:pt x="75" y="320"/>
                  <a:pt x="0" y="488"/>
                  <a:pt x="0" y="674"/>
                </a:cubicBezTo>
                <a:cubicBezTo>
                  <a:pt x="0" y="794"/>
                  <a:pt x="31" y="907"/>
                  <a:pt x="86" y="1005"/>
                </a:cubicBezTo>
                <a:cubicBezTo>
                  <a:pt x="138" y="1094"/>
                  <a:pt x="207" y="1171"/>
                  <a:pt x="292" y="1229"/>
                </a:cubicBezTo>
                <a:cubicBezTo>
                  <a:pt x="292" y="1418"/>
                  <a:pt x="292" y="1418"/>
                  <a:pt x="292" y="1418"/>
                </a:cubicBezTo>
                <a:cubicBezTo>
                  <a:pt x="292" y="1456"/>
                  <a:pt x="322" y="1487"/>
                  <a:pt x="360" y="1487"/>
                </a:cubicBezTo>
                <a:cubicBezTo>
                  <a:pt x="987" y="1487"/>
                  <a:pt x="987" y="1487"/>
                  <a:pt x="987" y="1487"/>
                </a:cubicBezTo>
                <a:cubicBezTo>
                  <a:pt x="1025" y="1487"/>
                  <a:pt x="1055" y="1456"/>
                  <a:pt x="1055" y="1418"/>
                </a:cubicBezTo>
                <a:cubicBezTo>
                  <a:pt x="1055" y="1229"/>
                  <a:pt x="1055" y="1229"/>
                  <a:pt x="1055" y="1229"/>
                </a:cubicBezTo>
                <a:cubicBezTo>
                  <a:pt x="1140" y="1171"/>
                  <a:pt x="1210" y="1094"/>
                  <a:pt x="1260" y="1005"/>
                </a:cubicBezTo>
                <a:cubicBezTo>
                  <a:pt x="1316" y="906"/>
                  <a:pt x="1347" y="794"/>
                  <a:pt x="1347" y="674"/>
                </a:cubicBezTo>
                <a:close/>
                <a:moveTo>
                  <a:pt x="1142" y="938"/>
                </a:moveTo>
                <a:cubicBezTo>
                  <a:pt x="1142" y="938"/>
                  <a:pt x="1142" y="938"/>
                  <a:pt x="1142" y="938"/>
                </a:cubicBezTo>
                <a:cubicBezTo>
                  <a:pt x="1141" y="938"/>
                  <a:pt x="1141" y="938"/>
                  <a:pt x="1141" y="938"/>
                </a:cubicBezTo>
                <a:cubicBezTo>
                  <a:pt x="1096" y="1019"/>
                  <a:pt x="1030" y="1087"/>
                  <a:pt x="951" y="1135"/>
                </a:cubicBezTo>
                <a:cubicBezTo>
                  <a:pt x="931" y="1147"/>
                  <a:pt x="919" y="1170"/>
                  <a:pt x="919" y="1193"/>
                </a:cubicBezTo>
                <a:cubicBezTo>
                  <a:pt x="918" y="1193"/>
                  <a:pt x="918" y="1193"/>
                  <a:pt x="918" y="1193"/>
                </a:cubicBezTo>
                <a:cubicBezTo>
                  <a:pt x="918" y="1350"/>
                  <a:pt x="918" y="1350"/>
                  <a:pt x="918" y="1350"/>
                </a:cubicBezTo>
                <a:cubicBezTo>
                  <a:pt x="429" y="1350"/>
                  <a:pt x="429" y="1350"/>
                  <a:pt x="429" y="1350"/>
                </a:cubicBezTo>
                <a:cubicBezTo>
                  <a:pt x="429" y="1193"/>
                  <a:pt x="429" y="1193"/>
                  <a:pt x="429" y="1193"/>
                </a:cubicBezTo>
                <a:cubicBezTo>
                  <a:pt x="429" y="1165"/>
                  <a:pt x="413" y="1142"/>
                  <a:pt x="389" y="1132"/>
                </a:cubicBezTo>
                <a:cubicBezTo>
                  <a:pt x="313" y="1083"/>
                  <a:pt x="249" y="1017"/>
                  <a:pt x="205" y="938"/>
                </a:cubicBezTo>
                <a:cubicBezTo>
                  <a:pt x="161" y="860"/>
                  <a:pt x="136" y="770"/>
                  <a:pt x="136" y="674"/>
                </a:cubicBezTo>
                <a:cubicBezTo>
                  <a:pt x="136" y="527"/>
                  <a:pt x="197" y="392"/>
                  <a:pt x="294" y="295"/>
                </a:cubicBezTo>
                <a:cubicBezTo>
                  <a:pt x="390" y="197"/>
                  <a:pt x="526" y="137"/>
                  <a:pt x="673" y="137"/>
                </a:cubicBezTo>
                <a:cubicBezTo>
                  <a:pt x="821" y="137"/>
                  <a:pt x="956" y="197"/>
                  <a:pt x="1053" y="295"/>
                </a:cubicBezTo>
                <a:cubicBezTo>
                  <a:pt x="1150" y="392"/>
                  <a:pt x="1210" y="527"/>
                  <a:pt x="1210" y="674"/>
                </a:cubicBezTo>
                <a:cubicBezTo>
                  <a:pt x="1210" y="771"/>
                  <a:pt x="1186" y="861"/>
                  <a:pt x="1142" y="938"/>
                </a:cubicBezTo>
                <a:close/>
                <a:moveTo>
                  <a:pt x="855" y="1668"/>
                </a:moveTo>
                <a:cubicBezTo>
                  <a:pt x="855" y="1668"/>
                  <a:pt x="855" y="1668"/>
                  <a:pt x="855" y="1668"/>
                </a:cubicBezTo>
                <a:cubicBezTo>
                  <a:pt x="492" y="1668"/>
                  <a:pt x="492" y="1668"/>
                  <a:pt x="492" y="1668"/>
                </a:cubicBezTo>
                <a:cubicBezTo>
                  <a:pt x="469" y="1668"/>
                  <a:pt x="450" y="1686"/>
                  <a:pt x="450" y="1709"/>
                </a:cubicBezTo>
                <a:cubicBezTo>
                  <a:pt x="450" y="1731"/>
                  <a:pt x="469" y="1750"/>
                  <a:pt x="492" y="1750"/>
                </a:cubicBezTo>
                <a:cubicBezTo>
                  <a:pt x="855" y="1750"/>
                  <a:pt x="855" y="1750"/>
                  <a:pt x="855" y="1750"/>
                </a:cubicBezTo>
                <a:cubicBezTo>
                  <a:pt x="877" y="1750"/>
                  <a:pt x="896" y="1731"/>
                  <a:pt x="896" y="1709"/>
                </a:cubicBezTo>
                <a:cubicBezTo>
                  <a:pt x="896" y="1686"/>
                  <a:pt x="877" y="1668"/>
                  <a:pt x="855" y="1668"/>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2" name="PA_文本框 21"/>
          <p:cNvSpPr txBox="1"/>
          <p:nvPr>
            <p:custDataLst>
              <p:tags r:id="rId2"/>
            </p:custDataLst>
          </p:nvPr>
        </p:nvSpPr>
        <p:spPr>
          <a:xfrm>
            <a:off x="3778786" y="2680064"/>
            <a:ext cx="5244027" cy="1107996"/>
          </a:xfrm>
          <a:prstGeom prst="rect">
            <a:avLst/>
          </a:prstGeom>
          <a:noFill/>
        </p:spPr>
        <p:txBody>
          <a:bodyPr wrap="square" rtlCol="0">
            <a:spAutoFit/>
          </a:bodyPr>
          <a:lstStyle/>
          <a:p>
            <a:pPr defTabSz="1219200"/>
            <a:r>
              <a:rPr lang="en-US" altLang="zh-CN" sz="6600" dirty="0">
                <a:ln w="6350">
                  <a:noFill/>
                </a:ln>
                <a:solidFill>
                  <a:srgbClr val="FFFFFF">
                    <a:lumMod val="50000"/>
                  </a:srgbClr>
                </a:solidFill>
                <a:latin typeface="微软雅黑" panose="020B0503020204020204" pitchFamily="34" charset="-122"/>
                <a:ea typeface="微软雅黑" panose="020B0503020204020204" pitchFamily="34" charset="-122"/>
              </a:rPr>
              <a:t>Thank You!</a:t>
            </a:r>
            <a:endParaRPr lang="zh-CN" altLang="en-US" sz="6600" dirty="0">
              <a:ln w="6350">
                <a:noFill/>
              </a:ln>
              <a:solidFill>
                <a:srgbClr val="FFFFFF">
                  <a:lumMod val="50000"/>
                </a:srgbClr>
              </a:solidFill>
              <a:latin typeface="微软雅黑" panose="020B0503020204020204" pitchFamily="34" charset="-122"/>
              <a:ea typeface="微软雅黑" panose="020B0503020204020204" pitchFamily="34" charset="-122"/>
            </a:endParaRPr>
          </a:p>
        </p:txBody>
      </p:sp>
      <p:grpSp>
        <p:nvGrpSpPr>
          <p:cNvPr id="21" name="PA_组合 20"/>
          <p:cNvGrpSpPr/>
          <p:nvPr>
            <p:custDataLst>
              <p:tags r:id="rId3"/>
            </p:custDataLst>
          </p:nvPr>
        </p:nvGrpSpPr>
        <p:grpSpPr>
          <a:xfrm>
            <a:off x="0" y="3928725"/>
            <a:ext cx="12192000" cy="72008"/>
            <a:chOff x="2190216" y="0"/>
            <a:chExt cx="7128792" cy="108012"/>
          </a:xfrm>
        </p:grpSpPr>
        <p:sp>
          <p:nvSpPr>
            <p:cNvPr id="4" name="矩形 3"/>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5" name="矩形 4"/>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6" name="矩形 5"/>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7" name="矩形 6"/>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8" name="矩形 37"/>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39" name="矩形 38"/>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to="" calcmode="lin" valueType="num">
                                      <p:cBhvr>
                                        <p:cTn id="7" dur="700" fill="hold">
                                          <p:stCondLst>
                                            <p:cond delay="0"/>
                                          </p:stCondLst>
                                        </p:cTn>
                                        <p:tgtEl>
                                          <p:spTgt spid="20"/>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0"/>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0"/>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0"/>
                                        </p:tgtEl>
                                        <p:attrNameLst>
                                          <p:attrName>ppt_w</p:attrName>
                                        </p:attrNameLst>
                                      </p:cBhvr>
                                      <p:tavLst>
                                        <p:tav tm="0" fmla="#ppt_w-(-#ppt_w)*((1.5-1.5*$)^2-(1.5-1.5*$)^3)">
                                          <p:val>
                                            <p:fltVal val="0"/>
                                          </p:val>
                                        </p:tav>
                                        <p:tav tm="100000">
                                          <p:val>
                                            <p:fltVal val="1"/>
                                          </p:val>
                                        </p:tav>
                                      </p:tavLst>
                                    </p:anim>
                                  </p:childTnLst>
                                </p:cTn>
                              </p:par>
                              <p:par>
                                <p:cTn id="11" presetID="0"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to="" calcmode="lin" valueType="num">
                                      <p:cBhvr>
                                        <p:cTn id="13" dur="700" fill="hold">
                                          <p:stCondLst>
                                            <p:cond delay="0"/>
                                          </p:stCondLst>
                                        </p:cTn>
                                        <p:tgtEl>
                                          <p:spTgt spid="22"/>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2"/>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2"/>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2"/>
                                        </p:tgtEl>
                                        <p:attrNameLst>
                                          <p:attrName>ppt_w</p:attrName>
                                        </p:attrNameLst>
                                      </p:cBhvr>
                                      <p:tavLst>
                                        <p:tav tm="0" fmla="#ppt_w-(-#ppt_w)*((1.5-1.5*$)^2-(1.5-1.5*$)^3)">
                                          <p:val>
                                            <p:fltVal val="0"/>
                                          </p:val>
                                        </p:tav>
                                        <p:tav tm="100000">
                                          <p:val>
                                            <p:fltVal val="1"/>
                                          </p:val>
                                        </p:tav>
                                      </p:tavLst>
                                    </p:anim>
                                  </p:childTnLst>
                                </p:cTn>
                              </p:par>
                              <p:par>
                                <p:cTn id="17" presetID="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to="" calcmode="lin" valueType="num">
                                      <p:cBhvr>
                                        <p:cTn id="19" dur="700" fill="hold">
                                          <p:stCondLst>
                                            <p:cond delay="0"/>
                                          </p:stCondLst>
                                        </p:cTn>
                                        <p:tgtEl>
                                          <p:spTgt spid="21"/>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21"/>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21"/>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21"/>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utoUpdateAnimBg="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30415" y="572807"/>
            <a:ext cx="7062977" cy="830997"/>
          </a:xfrm>
          <a:prstGeom prst="rect">
            <a:avLst/>
          </a:prstGeom>
        </p:spPr>
        <p:txBody>
          <a:bodyPr wrap="square">
            <a:spAutoFit/>
          </a:bodyPr>
          <a:lstStyle/>
          <a:p>
            <a:r>
              <a:rPr lang="zh-CN" altLang="en-US" sz="2400" b="1" dirty="0"/>
              <a:t>有人说购物就是消费者的一趟感官之旅，不仅嗅觉在发挥作用，还有听觉、触觉，例如：</a:t>
            </a:r>
            <a:r>
              <a:rPr lang="zh-CN" altLang="en-US" sz="2400" dirty="0"/>
              <a:t>德芙巧克力</a:t>
            </a:r>
            <a:endParaRPr lang="zh-CN" altLang="en-US" sz="2400" dirty="0"/>
          </a:p>
        </p:txBody>
      </p:sp>
      <p:sp>
        <p:nvSpPr>
          <p:cNvPr id="13" name="矩形 12"/>
          <p:cNvSpPr/>
          <p:nvPr/>
        </p:nvSpPr>
        <p:spPr>
          <a:xfrm>
            <a:off x="4659868" y="1721253"/>
            <a:ext cx="5934867" cy="2332946"/>
          </a:xfrm>
          <a:prstGeom prst="rect">
            <a:avLst/>
          </a:prstGeom>
        </p:spPr>
        <p:txBody>
          <a:bodyPr wrap="square">
            <a:spAutoFit/>
          </a:bodyPr>
          <a:lstStyle/>
          <a:p>
            <a:pPr>
              <a:lnSpc>
                <a:spcPct val="130000"/>
              </a:lnSpc>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1</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、牛奶香浓浓，丝般感受</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德芙巧克力</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、心随心动，愉悦丝滑，愉悦随时随地，享受心随时随地的愉悦</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德芙巧克力</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60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、发现新德芙更多丝滑感受更多愉悦惊喜</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德芙巧克力</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德芙巧克力的广告语中始终离不开浪漫、丝滑，广告中，倾斜的地球，把男主推向女主身边的镜头，表达了丝滑这一主题，从视觉上，体会到该巧克力的浪漫与丝滑。</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028" name="Picture 4" descr="https://timgsa.baidu.com/timg?image&amp;quality=80&amp;size=b9999_10000&amp;sec=1552317726587&amp;di=7284ad3181bc329f3fcef9828a075d5b&amp;imgtype=0&amp;src=http%3A%2F%2Fhbimg.b0.upaiyun.com%2Fb3d1f417955e03d325e3b35044f39f3780cd163caff7-VlfAfs_fw658"/>
          <p:cNvPicPr>
            <a:picLocks noChangeAspect="1" noChangeArrowheads="1"/>
          </p:cNvPicPr>
          <p:nvPr/>
        </p:nvPicPr>
        <p:blipFill>
          <a:blip r:embed="rId1"/>
          <a:srcRect/>
          <a:stretch>
            <a:fillRect/>
          </a:stretch>
        </p:blipFill>
        <p:spPr bwMode="auto">
          <a:xfrm>
            <a:off x="2604680" y="4291876"/>
            <a:ext cx="5077795" cy="1812052"/>
          </a:xfrm>
          <a:prstGeom prst="rect">
            <a:avLst/>
          </a:prstGeom>
          <a:noFill/>
        </p:spPr>
      </p:pic>
      <p:pic>
        <p:nvPicPr>
          <p:cNvPr id="100" name="图片 99"/>
          <p:cNvPicPr/>
          <p:nvPr/>
        </p:nvPicPr>
        <p:blipFill>
          <a:blip r:embed="rId2"/>
          <a:stretch>
            <a:fillRect/>
          </a:stretch>
        </p:blipFill>
        <p:spPr>
          <a:xfrm>
            <a:off x="7819390" y="4054475"/>
            <a:ext cx="4084320" cy="22028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6151"/>
          <p:cNvGrpSpPr/>
          <p:nvPr>
            <p:custDataLst>
              <p:tags r:id="rId1"/>
            </p:custDataLst>
          </p:nvPr>
        </p:nvGrpSpPr>
        <p:grpSpPr>
          <a:xfrm>
            <a:off x="2010833" y="2642568"/>
            <a:ext cx="2599267" cy="2602187"/>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0" name="Freeform 8"/>
            <p:cNvSpPr>
              <a:spLocks noEditPoints="1"/>
            </p:cNvSpPr>
            <p:nvPr/>
          </p:nvSpPr>
          <p:spPr bwMode="auto">
            <a:xfrm>
              <a:off x="1903413" y="1601788"/>
              <a:ext cx="1949450" cy="1951038"/>
            </a:xfrm>
            <a:custGeom>
              <a:avLst/>
              <a:gdLst>
                <a:gd name="T0" fmla="*/ 660 w 1320"/>
                <a:gd name="T1" fmla="*/ 0 h 1320"/>
                <a:gd name="T2" fmla="*/ 0 w 1320"/>
                <a:gd name="T3" fmla="*/ 660 h 1320"/>
                <a:gd name="T4" fmla="*/ 660 w 1320"/>
                <a:gd name="T5" fmla="*/ 1320 h 1320"/>
                <a:gd name="T6" fmla="*/ 1320 w 1320"/>
                <a:gd name="T7" fmla="*/ 660 h 1320"/>
                <a:gd name="T8" fmla="*/ 660 w 1320"/>
                <a:gd name="T9" fmla="*/ 0 h 1320"/>
                <a:gd name="T10" fmla="*/ 660 w 1320"/>
                <a:gd name="T11" fmla="*/ 1224 h 1320"/>
                <a:gd name="T12" fmla="*/ 96 w 1320"/>
                <a:gd name="T13" fmla="*/ 660 h 1320"/>
                <a:gd name="T14" fmla="*/ 660 w 1320"/>
                <a:gd name="T15" fmla="*/ 96 h 1320"/>
                <a:gd name="T16" fmla="*/ 1224 w 1320"/>
                <a:gd name="T17" fmla="*/ 660 h 1320"/>
                <a:gd name="T18" fmla="*/ 660 w 1320"/>
                <a:gd name="T19" fmla="*/ 12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0" h="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31" name="Freeform 9"/>
            <p:cNvSpPr>
              <a:spLocks noEditPoints="1"/>
            </p:cNvSpPr>
            <p:nvPr/>
          </p:nvSpPr>
          <p:spPr bwMode="auto">
            <a:xfrm>
              <a:off x="2181225" y="1882776"/>
              <a:ext cx="1392237" cy="1390650"/>
            </a:xfrm>
            <a:custGeom>
              <a:avLst/>
              <a:gdLst>
                <a:gd name="T0" fmla="*/ 471 w 942"/>
                <a:gd name="T1" fmla="*/ 0 h 941"/>
                <a:gd name="T2" fmla="*/ 0 w 942"/>
                <a:gd name="T3" fmla="*/ 470 h 941"/>
                <a:gd name="T4" fmla="*/ 471 w 942"/>
                <a:gd name="T5" fmla="*/ 941 h 941"/>
                <a:gd name="T6" fmla="*/ 942 w 942"/>
                <a:gd name="T7" fmla="*/ 470 h 941"/>
                <a:gd name="T8" fmla="*/ 471 w 942"/>
                <a:gd name="T9" fmla="*/ 0 h 941"/>
                <a:gd name="T10" fmla="*/ 471 w 942"/>
                <a:gd name="T11" fmla="*/ 854 h 941"/>
                <a:gd name="T12" fmla="*/ 87 w 942"/>
                <a:gd name="T13" fmla="*/ 470 h 941"/>
                <a:gd name="T14" fmla="*/ 471 w 942"/>
                <a:gd name="T15" fmla="*/ 86 h 941"/>
                <a:gd name="T16" fmla="*/ 855 w 942"/>
                <a:gd name="T17" fmla="*/ 470 h 941"/>
                <a:gd name="T18" fmla="*/ 471 w 942"/>
                <a:gd name="T19" fmla="*/ 854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2" h="941">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4" name="Freeform 10"/>
            <p:cNvSpPr>
              <a:spLocks noEditPoints="1"/>
            </p:cNvSpPr>
            <p:nvPr/>
          </p:nvSpPr>
          <p:spPr bwMode="auto">
            <a:xfrm>
              <a:off x="2468563" y="2168526"/>
              <a:ext cx="819150" cy="819150"/>
            </a:xfrm>
            <a:custGeom>
              <a:avLst/>
              <a:gdLst>
                <a:gd name="T0" fmla="*/ 277 w 554"/>
                <a:gd name="T1" fmla="*/ 0 h 555"/>
                <a:gd name="T2" fmla="*/ 0 w 554"/>
                <a:gd name="T3" fmla="*/ 277 h 555"/>
                <a:gd name="T4" fmla="*/ 277 w 554"/>
                <a:gd name="T5" fmla="*/ 555 h 555"/>
                <a:gd name="T6" fmla="*/ 554 w 554"/>
                <a:gd name="T7" fmla="*/ 277 h 555"/>
                <a:gd name="T8" fmla="*/ 277 w 554"/>
                <a:gd name="T9" fmla="*/ 0 h 555"/>
                <a:gd name="T10" fmla="*/ 277 w 554"/>
                <a:gd name="T11" fmla="*/ 464 h 555"/>
                <a:gd name="T12" fmla="*/ 90 w 554"/>
                <a:gd name="T13" fmla="*/ 277 h 555"/>
                <a:gd name="T14" fmla="*/ 277 w 554"/>
                <a:gd name="T15" fmla="*/ 91 h 555"/>
                <a:gd name="T16" fmla="*/ 464 w 554"/>
                <a:gd name="T17" fmla="*/ 277 h 555"/>
                <a:gd name="T18" fmla="*/ 277 w 554"/>
                <a:gd name="T19" fmla="*/ 464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4" h="555">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grpSp>
        <p:nvGrpSpPr>
          <p:cNvPr id="3" name="PA_组合 6150"/>
          <p:cNvGrpSpPr/>
          <p:nvPr>
            <p:custDataLst>
              <p:tags r:id="rId2"/>
            </p:custDataLst>
          </p:nvPr>
        </p:nvGrpSpPr>
        <p:grpSpPr>
          <a:xfrm>
            <a:off x="1483786" y="2396960"/>
            <a:ext cx="1830916" cy="1547761"/>
            <a:chOff x="1508126" y="1417638"/>
            <a:chExt cx="1373187" cy="1160463"/>
          </a:xfrm>
        </p:grpSpPr>
        <p:sp>
          <p:nvSpPr>
            <p:cNvPr id="6145" name="Freeform 11"/>
            <p:cNvSpPr/>
            <p:nvPr/>
          </p:nvSpPr>
          <p:spPr bwMode="auto">
            <a:xfrm>
              <a:off x="1508126" y="1636713"/>
              <a:ext cx="444500" cy="239713"/>
            </a:xfrm>
            <a:custGeom>
              <a:avLst/>
              <a:gdLst>
                <a:gd name="T0" fmla="*/ 280 w 280"/>
                <a:gd name="T1" fmla="*/ 117 h 151"/>
                <a:gd name="T2" fmla="*/ 146 w 280"/>
                <a:gd name="T3" fmla="*/ 151 h 151"/>
                <a:gd name="T4" fmla="*/ 0 w 280"/>
                <a:gd name="T5" fmla="*/ 33 h 151"/>
                <a:gd name="T6" fmla="*/ 134 w 280"/>
                <a:gd name="T7" fmla="*/ 0 h 151"/>
                <a:gd name="T8" fmla="*/ 280 w 280"/>
                <a:gd name="T9" fmla="*/ 117 h 151"/>
              </a:gdLst>
              <a:ahLst/>
              <a:cxnLst>
                <a:cxn ang="0">
                  <a:pos x="T0" y="T1"/>
                </a:cxn>
                <a:cxn ang="0">
                  <a:pos x="T2" y="T3"/>
                </a:cxn>
                <a:cxn ang="0">
                  <a:pos x="T4" y="T5"/>
                </a:cxn>
                <a:cxn ang="0">
                  <a:pos x="T6" y="T7"/>
                </a:cxn>
                <a:cxn ang="0">
                  <a:pos x="T8" y="T9"/>
                </a:cxn>
              </a:cxnLst>
              <a:rect l="0" t="0" r="r" b="b"/>
              <a:pathLst>
                <a:path w="280" h="151">
                  <a:moveTo>
                    <a:pt x="280" y="117"/>
                  </a:moveTo>
                  <a:lnTo>
                    <a:pt x="146" y="151"/>
                  </a:lnTo>
                  <a:lnTo>
                    <a:pt x="0" y="33"/>
                  </a:lnTo>
                  <a:lnTo>
                    <a:pt x="134" y="0"/>
                  </a:lnTo>
                  <a:lnTo>
                    <a:pt x="280" y="117"/>
                  </a:lnTo>
                  <a:close/>
                </a:path>
              </a:pathLst>
            </a:custGeom>
            <a:solidFill>
              <a:schemeClr val="accent2"/>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7" name="Freeform 12"/>
            <p:cNvSpPr/>
            <p:nvPr/>
          </p:nvSpPr>
          <p:spPr bwMode="auto">
            <a:xfrm>
              <a:off x="1720850" y="1417638"/>
              <a:ext cx="238125" cy="404813"/>
            </a:xfrm>
            <a:custGeom>
              <a:avLst/>
              <a:gdLst>
                <a:gd name="T0" fmla="*/ 146 w 150"/>
                <a:gd name="T1" fmla="*/ 255 h 255"/>
                <a:gd name="T2" fmla="*/ 150 w 150"/>
                <a:gd name="T3" fmla="*/ 117 h 255"/>
                <a:gd name="T4" fmla="*/ 4 w 150"/>
                <a:gd name="T5" fmla="*/ 0 h 255"/>
                <a:gd name="T6" fmla="*/ 0 w 150"/>
                <a:gd name="T7" fmla="*/ 138 h 255"/>
                <a:gd name="T8" fmla="*/ 146 w 150"/>
                <a:gd name="T9" fmla="*/ 255 h 255"/>
              </a:gdLst>
              <a:ahLst/>
              <a:cxnLst>
                <a:cxn ang="0">
                  <a:pos x="T0" y="T1"/>
                </a:cxn>
                <a:cxn ang="0">
                  <a:pos x="T2" y="T3"/>
                </a:cxn>
                <a:cxn ang="0">
                  <a:pos x="T4" y="T5"/>
                </a:cxn>
                <a:cxn ang="0">
                  <a:pos x="T6" y="T7"/>
                </a:cxn>
                <a:cxn ang="0">
                  <a:pos x="T8" y="T9"/>
                </a:cxn>
              </a:cxnLst>
              <a:rect l="0" t="0" r="r" b="b"/>
              <a:pathLst>
                <a:path w="150" h="255">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8" name="Freeform 13"/>
            <p:cNvSpPr/>
            <p:nvPr/>
          </p:nvSpPr>
          <p:spPr bwMode="auto">
            <a:xfrm>
              <a:off x="1660525" y="1577976"/>
              <a:ext cx="1174750" cy="965200"/>
            </a:xfrm>
            <a:custGeom>
              <a:avLst/>
              <a:gdLst>
                <a:gd name="T0" fmla="*/ 772 w 795"/>
                <a:gd name="T1" fmla="*/ 654 h 654"/>
                <a:gd name="T2" fmla="*/ 759 w 795"/>
                <a:gd name="T3" fmla="*/ 649 h 654"/>
                <a:gd name="T4" fmla="*/ 10 w 795"/>
                <a:gd name="T5" fmla="*/ 39 h 654"/>
                <a:gd name="T6" fmla="*/ 7 w 795"/>
                <a:gd name="T7" fmla="*/ 10 h 654"/>
                <a:gd name="T8" fmla="*/ 36 w 795"/>
                <a:gd name="T9" fmla="*/ 8 h 654"/>
                <a:gd name="T10" fmla="*/ 785 w 795"/>
                <a:gd name="T11" fmla="*/ 618 h 654"/>
                <a:gd name="T12" fmla="*/ 788 w 795"/>
                <a:gd name="T13" fmla="*/ 646 h 654"/>
                <a:gd name="T14" fmla="*/ 772 w 795"/>
                <a:gd name="T15" fmla="*/ 654 h 6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5" h="654">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49" name="Freeform 14"/>
            <p:cNvSpPr/>
            <p:nvPr/>
          </p:nvSpPr>
          <p:spPr bwMode="auto">
            <a:xfrm>
              <a:off x="2600325" y="2459038"/>
              <a:ext cx="280987" cy="119063"/>
            </a:xfrm>
            <a:custGeom>
              <a:avLst/>
              <a:gdLst>
                <a:gd name="T0" fmla="*/ 0 w 177"/>
                <a:gd name="T1" fmla="*/ 12 h 75"/>
                <a:gd name="T2" fmla="*/ 177 w 177"/>
                <a:gd name="T3" fmla="*/ 75 h 75"/>
                <a:gd name="T4" fmla="*/ 85 w 177"/>
                <a:gd name="T5" fmla="*/ 0 h 75"/>
                <a:gd name="T6" fmla="*/ 0 w 177"/>
                <a:gd name="T7" fmla="*/ 12 h 75"/>
              </a:gdLst>
              <a:ahLst/>
              <a:cxnLst>
                <a:cxn ang="0">
                  <a:pos x="T0" y="T1"/>
                </a:cxn>
                <a:cxn ang="0">
                  <a:pos x="T2" y="T3"/>
                </a:cxn>
                <a:cxn ang="0">
                  <a:pos x="T4" y="T5"/>
                </a:cxn>
                <a:cxn ang="0">
                  <a:pos x="T6" y="T7"/>
                </a:cxn>
              </a:cxnLst>
              <a:rect l="0" t="0" r="r" b="b"/>
              <a:pathLst>
                <a:path w="177" h="75">
                  <a:moveTo>
                    <a:pt x="0" y="12"/>
                  </a:moveTo>
                  <a:lnTo>
                    <a:pt x="177" y="75"/>
                  </a:lnTo>
                  <a:lnTo>
                    <a:pt x="85" y="0"/>
                  </a:lnTo>
                  <a:lnTo>
                    <a:pt x="0" y="12"/>
                  </a:lnTo>
                  <a:close/>
                </a:path>
              </a:pathLst>
            </a:custGeom>
            <a:solidFill>
              <a:schemeClr val="bg1">
                <a:lumMod val="6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6150" name="Freeform 15"/>
            <p:cNvSpPr/>
            <p:nvPr/>
          </p:nvSpPr>
          <p:spPr bwMode="auto">
            <a:xfrm>
              <a:off x="2725738" y="2324101"/>
              <a:ext cx="155575" cy="254000"/>
            </a:xfrm>
            <a:custGeom>
              <a:avLst/>
              <a:gdLst>
                <a:gd name="T0" fmla="*/ 6 w 98"/>
                <a:gd name="T1" fmla="*/ 85 h 160"/>
                <a:gd name="T2" fmla="*/ 98 w 98"/>
                <a:gd name="T3" fmla="*/ 160 h 160"/>
                <a:gd name="T4" fmla="*/ 0 w 98"/>
                <a:gd name="T5" fmla="*/ 0 h 160"/>
                <a:gd name="T6" fmla="*/ 6 w 98"/>
                <a:gd name="T7" fmla="*/ 85 h 160"/>
              </a:gdLst>
              <a:ahLst/>
              <a:cxnLst>
                <a:cxn ang="0">
                  <a:pos x="T0" y="T1"/>
                </a:cxn>
                <a:cxn ang="0">
                  <a:pos x="T2" y="T3"/>
                </a:cxn>
                <a:cxn ang="0">
                  <a:pos x="T4" y="T5"/>
                </a:cxn>
                <a:cxn ang="0">
                  <a:pos x="T6" y="T7"/>
                </a:cxn>
              </a:cxnLst>
              <a:rect l="0" t="0" r="r" b="b"/>
              <a:pathLst>
                <a:path w="98" h="160">
                  <a:moveTo>
                    <a:pt x="6" y="85"/>
                  </a:moveTo>
                  <a:lnTo>
                    <a:pt x="98" y="160"/>
                  </a:lnTo>
                  <a:lnTo>
                    <a:pt x="0" y="0"/>
                  </a:lnTo>
                  <a:lnTo>
                    <a:pt x="6" y="85"/>
                  </a:lnTo>
                  <a:close/>
                </a:path>
              </a:pathLst>
            </a:custGeom>
            <a:solidFill>
              <a:schemeClr val="bg1">
                <a:lumMod val="85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grpSp>
      <p:sp>
        <p:nvSpPr>
          <p:cNvPr id="42" name="PA_任意多边形 12"/>
          <p:cNvSpPr/>
          <p:nvPr>
            <p:custDataLst>
              <p:tags r:id="rId3"/>
            </p:custDataLst>
          </p:nvPr>
        </p:nvSpPr>
        <p:spPr bwMode="auto">
          <a:xfrm flipV="1">
            <a:off x="1483786" y="3943661"/>
            <a:ext cx="1830916" cy="1722487"/>
          </a:xfrm>
          <a:custGeom>
            <a:avLst/>
            <a:gdLst/>
            <a:ahLst/>
            <a:cxnLst/>
            <a:rect l="l" t="t" r="r" b="b"/>
            <a:pathLst>
              <a:path w="1373187" h="1291466">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vert="horz" wrap="square" lIns="121920" tIns="60960" rIns="121920" bIns="60960" numCol="1" anchor="t" anchorCtr="0" compatLnSpc="1"/>
          <a:lstStyle/>
          <a:p>
            <a:pPr defTabSz="1219200"/>
            <a:endParaRPr lang="zh-CN" altLang="en-US" sz="2400">
              <a:solidFill>
                <a:srgbClr val="333333"/>
              </a:solidFill>
              <a:latin typeface="Calibri" panose="020F0502020204030204"/>
              <a:ea typeface="宋体" panose="02010600030101010101" pitchFamily="2" charset="-122"/>
            </a:endParaRPr>
          </a:p>
        </p:txBody>
      </p:sp>
      <p:sp>
        <p:nvSpPr>
          <p:cNvPr id="47" name="PA_矩形 24"/>
          <p:cNvSpPr>
            <a:spLocks noChangeArrowheads="1"/>
          </p:cNvSpPr>
          <p:nvPr>
            <p:custDataLst>
              <p:tags r:id="rId4"/>
            </p:custDataLst>
          </p:nvPr>
        </p:nvSpPr>
        <p:spPr bwMode="auto">
          <a:xfrm>
            <a:off x="6740714" y="2590319"/>
            <a:ext cx="443528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消费者的注意</a:t>
            </a:r>
            <a:endParaRPr lang="zh-CN" altLang="en-US" sz="3200" dirty="0"/>
          </a:p>
        </p:txBody>
      </p:sp>
      <p:sp>
        <p:nvSpPr>
          <p:cNvPr id="6153" name="PA_椭圆 6152"/>
          <p:cNvSpPr/>
          <p:nvPr>
            <p:custDataLst>
              <p:tags r:id="rId5"/>
            </p:custDataLst>
          </p:nvPr>
        </p:nvSpPr>
        <p:spPr>
          <a:xfrm>
            <a:off x="5759963" y="2528446"/>
            <a:ext cx="672075" cy="6722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一</a:t>
            </a:r>
            <a:endParaRPr lang="zh-CN" altLang="en-US" sz="2400" dirty="0">
              <a:solidFill>
                <a:srgbClr val="FFFFFF"/>
              </a:solidFill>
              <a:latin typeface="Calibri" panose="020F0502020204030204"/>
              <a:ea typeface="宋体" panose="02010600030101010101" pitchFamily="2" charset="-122"/>
            </a:endParaRPr>
          </a:p>
        </p:txBody>
      </p:sp>
      <p:sp>
        <p:nvSpPr>
          <p:cNvPr id="50" name="PA_椭圆 49"/>
          <p:cNvSpPr/>
          <p:nvPr>
            <p:custDataLst>
              <p:tags r:id="rId6"/>
            </p:custDataLst>
          </p:nvPr>
        </p:nvSpPr>
        <p:spPr>
          <a:xfrm>
            <a:off x="5759963" y="3668485"/>
            <a:ext cx="672075" cy="672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二</a:t>
            </a:r>
            <a:endParaRPr lang="zh-CN" altLang="en-US" sz="2400" dirty="0">
              <a:solidFill>
                <a:srgbClr val="FFFFFF"/>
              </a:solidFill>
              <a:latin typeface="Calibri" panose="020F0502020204030204"/>
              <a:ea typeface="宋体" panose="02010600030101010101" pitchFamily="2" charset="-122"/>
            </a:endParaRPr>
          </a:p>
        </p:txBody>
      </p:sp>
      <p:sp>
        <p:nvSpPr>
          <p:cNvPr id="52" name="PA_椭圆 51"/>
          <p:cNvSpPr/>
          <p:nvPr>
            <p:custDataLst>
              <p:tags r:id="rId7"/>
            </p:custDataLst>
          </p:nvPr>
        </p:nvSpPr>
        <p:spPr>
          <a:xfrm>
            <a:off x="5759963" y="4799688"/>
            <a:ext cx="672075" cy="6722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200"/>
            <a:r>
              <a:rPr lang="zh-CN" altLang="en-US" sz="2400" dirty="0">
                <a:solidFill>
                  <a:srgbClr val="FFFFFF"/>
                </a:solidFill>
                <a:latin typeface="Calibri" panose="020F0502020204030204"/>
                <a:ea typeface="宋体" panose="02010600030101010101" pitchFamily="2" charset="-122"/>
              </a:rPr>
              <a:t>三</a:t>
            </a:r>
            <a:endParaRPr lang="zh-CN" altLang="en-US" sz="2400" dirty="0">
              <a:solidFill>
                <a:srgbClr val="FFFFFF"/>
              </a:solidFill>
              <a:latin typeface="Calibri" panose="020F0502020204030204"/>
              <a:ea typeface="宋体" panose="02010600030101010101" pitchFamily="2" charset="-122"/>
            </a:endParaRPr>
          </a:p>
        </p:txBody>
      </p:sp>
      <p:sp>
        <p:nvSpPr>
          <p:cNvPr id="36" name="PA_矩形 38"/>
          <p:cNvSpPr/>
          <p:nvPr>
            <p:custDataLst>
              <p:tags r:id="rId8"/>
            </p:custDataLst>
          </p:nvPr>
        </p:nvSpPr>
        <p:spPr>
          <a:xfrm>
            <a:off x="1711325" y="719455"/>
            <a:ext cx="8769985" cy="706755"/>
          </a:xfrm>
          <a:prstGeom prst="rect">
            <a:avLst/>
          </a:prstGeom>
        </p:spPr>
        <p:txBody>
          <a:bodyPr wrap="square">
            <a:spAutoFit/>
          </a:bodyPr>
          <a:lstStyle/>
          <a:p>
            <a:pPr algn="ctr" defTabSz="1219200"/>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第一节  </a:t>
            </a:r>
            <a:r>
              <a:rPr lang="en-US" altLang="zh-CN"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 </a:t>
            </a:r>
            <a:r>
              <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rPr>
              <a:t>消费者的注意、感觉与知觉</a:t>
            </a:r>
            <a:endParaRPr lang="zh-CN" altLang="en-US" sz="4000" b="1" dirty="0">
              <a:ln w="6350">
                <a:noFill/>
              </a:ln>
              <a:solidFill>
                <a:srgbClr val="333333">
                  <a:lumMod val="50000"/>
                  <a:lumOff val="50000"/>
                </a:srgbClr>
              </a:solidFill>
              <a:latin typeface="Impact" panose="020B0806030902050204" pitchFamily="34" charset="0"/>
              <a:ea typeface="微软雅黑" panose="020B0503020204020204" pitchFamily="34" charset="-122"/>
            </a:endParaRPr>
          </a:p>
        </p:txBody>
      </p:sp>
      <p:grpSp>
        <p:nvGrpSpPr>
          <p:cNvPr id="4" name="PA_组合 46"/>
          <p:cNvGrpSpPr/>
          <p:nvPr>
            <p:custDataLst>
              <p:tags r:id="rId9"/>
            </p:custDataLst>
          </p:nvPr>
        </p:nvGrpSpPr>
        <p:grpSpPr>
          <a:xfrm>
            <a:off x="0" y="1649790"/>
            <a:ext cx="12192000" cy="72008"/>
            <a:chOff x="2190216" y="0"/>
            <a:chExt cx="7128792" cy="108012"/>
          </a:xfrm>
        </p:grpSpPr>
        <p:sp>
          <p:nvSpPr>
            <p:cNvPr id="39" name="矩形 38"/>
            <p:cNvSpPr/>
            <p:nvPr/>
          </p:nvSpPr>
          <p:spPr>
            <a:xfrm>
              <a:off x="2190216" y="0"/>
              <a:ext cx="1188132"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0" name="矩形 39"/>
            <p:cNvSpPr/>
            <p:nvPr/>
          </p:nvSpPr>
          <p:spPr>
            <a:xfrm>
              <a:off x="3378348" y="0"/>
              <a:ext cx="1188132" cy="1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1" name="矩形 40"/>
            <p:cNvSpPr/>
            <p:nvPr/>
          </p:nvSpPr>
          <p:spPr>
            <a:xfrm>
              <a:off x="4566480" y="0"/>
              <a:ext cx="1188132" cy="108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3" name="矩形 42"/>
            <p:cNvSpPr/>
            <p:nvPr/>
          </p:nvSpPr>
          <p:spPr>
            <a:xfrm>
              <a:off x="5754612" y="0"/>
              <a:ext cx="1188132" cy="108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4" name="矩形 43"/>
            <p:cNvSpPr/>
            <p:nvPr/>
          </p:nvSpPr>
          <p:spPr>
            <a:xfrm>
              <a:off x="6942744" y="0"/>
              <a:ext cx="1188132" cy="108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sp>
          <p:nvSpPr>
            <p:cNvPr id="45" name="矩形 44"/>
            <p:cNvSpPr/>
            <p:nvPr/>
          </p:nvSpPr>
          <p:spPr>
            <a:xfrm>
              <a:off x="8130876" y="0"/>
              <a:ext cx="1188132" cy="108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FFFFFF"/>
                </a:solidFill>
                <a:latin typeface="Calibri" panose="020F0502020204030204"/>
                <a:ea typeface="宋体" panose="02010600030101010101" pitchFamily="2" charset="-122"/>
              </a:endParaRPr>
            </a:p>
          </p:txBody>
        </p:sp>
      </p:grpSp>
      <p:sp>
        <p:nvSpPr>
          <p:cNvPr id="46" name="PA_矩形 24"/>
          <p:cNvSpPr>
            <a:spLocks noChangeArrowheads="1"/>
          </p:cNvSpPr>
          <p:nvPr>
            <p:custDataLst>
              <p:tags r:id="rId10"/>
            </p:custDataLst>
          </p:nvPr>
        </p:nvSpPr>
        <p:spPr bwMode="auto">
          <a:xfrm>
            <a:off x="6740714" y="3739268"/>
            <a:ext cx="443528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消费者的感觉</a:t>
            </a:r>
            <a:endParaRPr lang="zh-CN" altLang="en-US" sz="3200" dirty="0"/>
          </a:p>
        </p:txBody>
      </p:sp>
      <p:sp>
        <p:nvSpPr>
          <p:cNvPr id="48" name="PA_矩形 24"/>
          <p:cNvSpPr>
            <a:spLocks noChangeArrowheads="1"/>
          </p:cNvSpPr>
          <p:nvPr>
            <p:custDataLst>
              <p:tags r:id="rId11"/>
            </p:custDataLst>
          </p:nvPr>
        </p:nvSpPr>
        <p:spPr bwMode="auto">
          <a:xfrm>
            <a:off x="6740713" y="4884292"/>
            <a:ext cx="4770929"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3200" dirty="0"/>
              <a:t>消费者的知觉</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to="" calcmode="lin" valueType="num">
                                      <p:cBhvr>
                                        <p:cTn id="7" dur="700" fill="hold">
                                          <p:stCondLst>
                                            <p:cond delay="0"/>
                                          </p:stCondLst>
                                        </p:cTn>
                                        <p:tgtEl>
                                          <p:spTgt spid="2"/>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
                                        </p:tgtEl>
                                        <p:attrNameLst>
                                          <p:attrName>ppt_w</p:attrName>
                                        </p:attrNameLst>
                                      </p:cBhvr>
                                      <p:tavLst>
                                        <p:tav tm="0" fmla="#ppt_w-(-#ppt_w)*((1.5-1.5*$)^2-(1.5-1.5*$)^3)">
                                          <p:val>
                                            <p:fltVal val="0"/>
                                          </p:val>
                                        </p:tav>
                                        <p:tav tm="100000">
                                          <p:val>
                                            <p:fltVal val="1"/>
                                          </p:val>
                                        </p:tav>
                                      </p:tavLst>
                                    </p:anim>
                                  </p:childTnLst>
                                </p:cTn>
                              </p:par>
                              <p:par>
                                <p:cTn id="11" presetID="0" presetClass="entr" presetSubtype="0" fill="hold" nodeType="with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to="" calcmode="lin" valueType="num">
                                      <p:cBhvr>
                                        <p:cTn id="13" dur="700" fill="hold">
                                          <p:stCondLst>
                                            <p:cond delay="0"/>
                                          </p:stCondLst>
                                        </p:cTn>
                                        <p:tgtEl>
                                          <p:spTgt spid="3"/>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3"/>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3"/>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3"/>
                                        </p:tgtEl>
                                        <p:attrNameLst>
                                          <p:attrName>ppt_w</p:attrName>
                                        </p:attrNameLst>
                                      </p:cBhvr>
                                      <p:tavLst>
                                        <p:tav tm="0" fmla="#ppt_w-(-#ppt_w)*((1.5-1.5*$)^2-(1.5-1.5*$)^3)">
                                          <p:val>
                                            <p:fltVal val="0"/>
                                          </p:val>
                                        </p:tav>
                                        <p:tav tm="100000">
                                          <p:val>
                                            <p:fltVal val="1"/>
                                          </p:val>
                                        </p:tav>
                                      </p:tavLst>
                                    </p:anim>
                                  </p:childTnLst>
                                </p:cTn>
                              </p:par>
                              <p:par>
                                <p:cTn id="17" presetID="0" presetClass="entr" presetSubtype="0" fill="hold" grpId="0" nodeType="withEffect">
                                  <p:stCondLst>
                                    <p:cond delay="0"/>
                                  </p:stCondLst>
                                  <p:iterate type="lt">
                                    <p:tmPct val="10000"/>
                                  </p:iterate>
                                  <p:childTnLst>
                                    <p:set>
                                      <p:cBhvr>
                                        <p:cTn id="18" dur="1" fill="hold">
                                          <p:stCondLst>
                                            <p:cond delay="0"/>
                                          </p:stCondLst>
                                        </p:cTn>
                                        <p:tgtEl>
                                          <p:spTgt spid="42"/>
                                        </p:tgtEl>
                                        <p:attrNameLst>
                                          <p:attrName>style.visibility</p:attrName>
                                        </p:attrNameLst>
                                      </p:cBhvr>
                                      <p:to>
                                        <p:strVal val="visible"/>
                                      </p:to>
                                    </p:set>
                                    <p:anim to="" calcmode="lin" valueType="num">
                                      <p:cBhvr>
                                        <p:cTn id="19" dur="700" fill="hold">
                                          <p:stCondLst>
                                            <p:cond delay="0"/>
                                          </p:stCondLst>
                                        </p:cTn>
                                        <p:tgtEl>
                                          <p:spTgt spid="42"/>
                                        </p:tgtEl>
                                        <p:attrNameLst>
                                          <p:attrName>ppt_x</p:attrName>
                                        </p:attrNameLst>
                                      </p:cBhvr>
                                      <p:tavLst>
                                        <p:tav tm="0" fmla="#ppt_x-(-#ppt_w/2*cos(ppt_r/180*pi))*((1.5-1.5*$)^2-(1.5-1.5*$)^3)">
                                          <p:val>
                                            <p:fltVal val="0"/>
                                          </p:val>
                                        </p:tav>
                                        <p:tav tm="100000">
                                          <p:val>
                                            <p:fltVal val="1"/>
                                          </p:val>
                                        </p:tav>
                                      </p:tavLst>
                                    </p:anim>
                                    <p:anim to="" calcmode="lin" valueType="num">
                                      <p:cBhvr>
                                        <p:cTn id="20" dur="700" fill="hold">
                                          <p:stCondLst>
                                            <p:cond delay="0"/>
                                          </p:stCondLst>
                                        </p:cTn>
                                        <p:tgtEl>
                                          <p:spTgt spid="42"/>
                                        </p:tgtEl>
                                        <p:attrNameLst>
                                          <p:attrName>ppt_y</p:attrName>
                                        </p:attrNameLst>
                                      </p:cBhvr>
                                      <p:tavLst>
                                        <p:tav tm="0" fmla="#ppt_y+(-#ppt_h/2*cos(ppt_r/180*pi))*((1.5-1.5*$)^2-(1.5-1.5*$)^3)">
                                          <p:val>
                                            <p:fltVal val="0"/>
                                          </p:val>
                                        </p:tav>
                                        <p:tav tm="100000">
                                          <p:val>
                                            <p:fltVal val="1"/>
                                          </p:val>
                                        </p:tav>
                                      </p:tavLst>
                                    </p:anim>
                                    <p:anim to="" calcmode="lin" valueType="num">
                                      <p:cBhvr>
                                        <p:cTn id="21" dur="700" fill="hold">
                                          <p:stCondLst>
                                            <p:cond delay="0"/>
                                          </p:stCondLst>
                                        </p:cTn>
                                        <p:tgtEl>
                                          <p:spTgt spid="42"/>
                                        </p:tgtEl>
                                        <p:attrNameLst>
                                          <p:attrName>ppt_h</p:attrName>
                                        </p:attrNameLst>
                                      </p:cBhvr>
                                      <p:tavLst>
                                        <p:tav tm="0" fmla="#ppt_h-(-#ppt_h)*((1.5-1.5*$)^2-(1.5-1.5*$)^3)">
                                          <p:val>
                                            <p:fltVal val="0"/>
                                          </p:val>
                                        </p:tav>
                                        <p:tav tm="100000">
                                          <p:val>
                                            <p:fltVal val="1"/>
                                          </p:val>
                                        </p:tav>
                                      </p:tavLst>
                                    </p:anim>
                                    <p:anim to="" calcmode="lin" valueType="num">
                                      <p:cBhvr>
                                        <p:cTn id="22" dur="700" fill="hold">
                                          <p:stCondLst>
                                            <p:cond delay="0"/>
                                          </p:stCondLst>
                                        </p:cTn>
                                        <p:tgtEl>
                                          <p:spTgt spid="42"/>
                                        </p:tgtEl>
                                        <p:attrNameLst>
                                          <p:attrName>ppt_w</p:attrName>
                                        </p:attrNameLst>
                                      </p:cBhvr>
                                      <p:tavLst>
                                        <p:tav tm="0" fmla="#ppt_w-(-#ppt_w)*((1.5-1.5*$)^2-(1.5-1.5*$)^3)">
                                          <p:val>
                                            <p:fltVal val="0"/>
                                          </p:val>
                                        </p:tav>
                                        <p:tav tm="100000">
                                          <p:val>
                                            <p:fltVal val="1"/>
                                          </p:val>
                                        </p:tav>
                                      </p:tavLst>
                                    </p:anim>
                                  </p:childTnLst>
                                </p:cTn>
                              </p:par>
                              <p:par>
                                <p:cTn id="23" presetID="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to="" calcmode="lin" valueType="num">
                                      <p:cBhvr>
                                        <p:cTn id="25" dur="700" fill="hold">
                                          <p:stCondLst>
                                            <p:cond delay="0"/>
                                          </p:stCondLst>
                                        </p:cTn>
                                        <p:tgtEl>
                                          <p:spTgt spid="47"/>
                                        </p:tgtEl>
                                        <p:attrNameLst>
                                          <p:attrName>ppt_x</p:attrName>
                                        </p:attrNameLst>
                                      </p:cBhvr>
                                      <p:tavLst>
                                        <p:tav tm="0" fmla="#ppt_x-(-#ppt_w/2*cos(ppt_r/180*pi))*((1.5-1.5*$)^2-(1.5-1.5*$)^3)">
                                          <p:val>
                                            <p:fltVal val="0"/>
                                          </p:val>
                                        </p:tav>
                                        <p:tav tm="100000">
                                          <p:val>
                                            <p:fltVal val="1"/>
                                          </p:val>
                                        </p:tav>
                                      </p:tavLst>
                                    </p:anim>
                                    <p:anim to="" calcmode="lin" valueType="num">
                                      <p:cBhvr>
                                        <p:cTn id="26" dur="700" fill="hold">
                                          <p:stCondLst>
                                            <p:cond delay="0"/>
                                          </p:stCondLst>
                                        </p:cTn>
                                        <p:tgtEl>
                                          <p:spTgt spid="47"/>
                                        </p:tgtEl>
                                        <p:attrNameLst>
                                          <p:attrName>ppt_y</p:attrName>
                                        </p:attrNameLst>
                                      </p:cBhvr>
                                      <p:tavLst>
                                        <p:tav tm="0" fmla="#ppt_y+(-#ppt_h/2*cos(ppt_r/180*pi))*((1.5-1.5*$)^2-(1.5-1.5*$)^3)">
                                          <p:val>
                                            <p:fltVal val="0"/>
                                          </p:val>
                                        </p:tav>
                                        <p:tav tm="100000">
                                          <p:val>
                                            <p:fltVal val="1"/>
                                          </p:val>
                                        </p:tav>
                                      </p:tavLst>
                                    </p:anim>
                                    <p:anim to="" calcmode="lin" valueType="num">
                                      <p:cBhvr>
                                        <p:cTn id="27" dur="700" fill="hold">
                                          <p:stCondLst>
                                            <p:cond delay="0"/>
                                          </p:stCondLst>
                                        </p:cTn>
                                        <p:tgtEl>
                                          <p:spTgt spid="47"/>
                                        </p:tgtEl>
                                        <p:attrNameLst>
                                          <p:attrName>ppt_h</p:attrName>
                                        </p:attrNameLst>
                                      </p:cBhvr>
                                      <p:tavLst>
                                        <p:tav tm="0" fmla="#ppt_h-(-#ppt_h)*((1.5-1.5*$)^2-(1.5-1.5*$)^3)">
                                          <p:val>
                                            <p:fltVal val="0"/>
                                          </p:val>
                                        </p:tav>
                                        <p:tav tm="100000">
                                          <p:val>
                                            <p:fltVal val="1"/>
                                          </p:val>
                                        </p:tav>
                                      </p:tavLst>
                                    </p:anim>
                                    <p:anim to="" calcmode="lin" valueType="num">
                                      <p:cBhvr>
                                        <p:cTn id="28" dur="700" fill="hold">
                                          <p:stCondLst>
                                            <p:cond delay="0"/>
                                          </p:stCondLst>
                                        </p:cTn>
                                        <p:tgtEl>
                                          <p:spTgt spid="47"/>
                                        </p:tgtEl>
                                        <p:attrNameLst>
                                          <p:attrName>ppt_w</p:attrName>
                                        </p:attrNameLst>
                                      </p:cBhvr>
                                      <p:tavLst>
                                        <p:tav tm="0" fmla="#ppt_w-(-#ppt_w)*((1.5-1.5*$)^2-(1.5-1.5*$)^3)">
                                          <p:val>
                                            <p:fltVal val="0"/>
                                          </p:val>
                                        </p:tav>
                                        <p:tav tm="100000">
                                          <p:val>
                                            <p:fltVal val="1"/>
                                          </p:val>
                                        </p:tav>
                                      </p:tavLst>
                                    </p:anim>
                                  </p:childTnLst>
                                </p:cTn>
                              </p:par>
                              <p:par>
                                <p:cTn id="29" presetID="0" presetClass="entr" presetSubtype="0" fill="hold" grpId="0" nodeType="withEffect">
                                  <p:stCondLst>
                                    <p:cond delay="0"/>
                                  </p:stCondLst>
                                  <p:childTnLst>
                                    <p:set>
                                      <p:cBhvr>
                                        <p:cTn id="30" dur="1" fill="hold">
                                          <p:stCondLst>
                                            <p:cond delay="0"/>
                                          </p:stCondLst>
                                        </p:cTn>
                                        <p:tgtEl>
                                          <p:spTgt spid="6153"/>
                                        </p:tgtEl>
                                        <p:attrNameLst>
                                          <p:attrName>style.visibility</p:attrName>
                                        </p:attrNameLst>
                                      </p:cBhvr>
                                      <p:to>
                                        <p:strVal val="visible"/>
                                      </p:to>
                                    </p:set>
                                    <p:anim to="" calcmode="lin" valueType="num">
                                      <p:cBhvr>
                                        <p:cTn id="31" dur="700" fill="hold">
                                          <p:stCondLst>
                                            <p:cond delay="0"/>
                                          </p:stCondLst>
                                        </p:cTn>
                                        <p:tgtEl>
                                          <p:spTgt spid="6153"/>
                                        </p:tgtEl>
                                        <p:attrNameLst>
                                          <p:attrName>ppt_x</p:attrName>
                                        </p:attrNameLst>
                                      </p:cBhvr>
                                      <p:tavLst>
                                        <p:tav tm="0" fmla="#ppt_x-(-#ppt_w/2*cos(ppt_r/180*pi))*((1.5-1.5*$)^2-(1.5-1.5*$)^3)">
                                          <p:val>
                                            <p:fltVal val="0"/>
                                          </p:val>
                                        </p:tav>
                                        <p:tav tm="100000">
                                          <p:val>
                                            <p:fltVal val="1"/>
                                          </p:val>
                                        </p:tav>
                                      </p:tavLst>
                                    </p:anim>
                                    <p:anim to="" calcmode="lin" valueType="num">
                                      <p:cBhvr>
                                        <p:cTn id="32" dur="700" fill="hold">
                                          <p:stCondLst>
                                            <p:cond delay="0"/>
                                          </p:stCondLst>
                                        </p:cTn>
                                        <p:tgtEl>
                                          <p:spTgt spid="6153"/>
                                        </p:tgtEl>
                                        <p:attrNameLst>
                                          <p:attrName>ppt_y</p:attrName>
                                        </p:attrNameLst>
                                      </p:cBhvr>
                                      <p:tavLst>
                                        <p:tav tm="0" fmla="#ppt_y+(-#ppt_h/2*cos(ppt_r/180*pi))*((1.5-1.5*$)^2-(1.5-1.5*$)^3)">
                                          <p:val>
                                            <p:fltVal val="0"/>
                                          </p:val>
                                        </p:tav>
                                        <p:tav tm="100000">
                                          <p:val>
                                            <p:fltVal val="1"/>
                                          </p:val>
                                        </p:tav>
                                      </p:tavLst>
                                    </p:anim>
                                    <p:anim to="" calcmode="lin" valueType="num">
                                      <p:cBhvr>
                                        <p:cTn id="33" dur="700" fill="hold">
                                          <p:stCondLst>
                                            <p:cond delay="0"/>
                                          </p:stCondLst>
                                        </p:cTn>
                                        <p:tgtEl>
                                          <p:spTgt spid="6153"/>
                                        </p:tgtEl>
                                        <p:attrNameLst>
                                          <p:attrName>ppt_h</p:attrName>
                                        </p:attrNameLst>
                                      </p:cBhvr>
                                      <p:tavLst>
                                        <p:tav tm="0" fmla="#ppt_h-(-#ppt_h)*((1.5-1.5*$)^2-(1.5-1.5*$)^3)">
                                          <p:val>
                                            <p:fltVal val="0"/>
                                          </p:val>
                                        </p:tav>
                                        <p:tav tm="100000">
                                          <p:val>
                                            <p:fltVal val="1"/>
                                          </p:val>
                                        </p:tav>
                                      </p:tavLst>
                                    </p:anim>
                                    <p:anim to="" calcmode="lin" valueType="num">
                                      <p:cBhvr>
                                        <p:cTn id="34" dur="700" fill="hold">
                                          <p:stCondLst>
                                            <p:cond delay="0"/>
                                          </p:stCondLst>
                                        </p:cTn>
                                        <p:tgtEl>
                                          <p:spTgt spid="6153"/>
                                        </p:tgtEl>
                                        <p:attrNameLst>
                                          <p:attrName>ppt_w</p:attrName>
                                        </p:attrNameLst>
                                      </p:cBhvr>
                                      <p:tavLst>
                                        <p:tav tm="0" fmla="#ppt_w-(-#ppt_w)*((1.5-1.5*$)^2-(1.5-1.5*$)^3)">
                                          <p:val>
                                            <p:fltVal val="0"/>
                                          </p:val>
                                        </p:tav>
                                        <p:tav tm="100000">
                                          <p:val>
                                            <p:fltVal val="1"/>
                                          </p:val>
                                        </p:tav>
                                      </p:tavLst>
                                    </p:anim>
                                  </p:childTnLst>
                                </p:cTn>
                              </p:par>
                              <p:par>
                                <p:cTn id="35" presetID="0" presetClass="entr" presetSubtype="0" fill="hold" grpId="0" nodeType="withEffect">
                                  <p:stCondLst>
                                    <p:cond delay="0"/>
                                  </p:stCondLst>
                                  <p:iterate type="lt">
                                    <p:tmPct val="10000"/>
                                  </p:iterate>
                                  <p:childTnLst>
                                    <p:set>
                                      <p:cBhvr>
                                        <p:cTn id="36" dur="1" fill="hold">
                                          <p:stCondLst>
                                            <p:cond delay="0"/>
                                          </p:stCondLst>
                                        </p:cTn>
                                        <p:tgtEl>
                                          <p:spTgt spid="50"/>
                                        </p:tgtEl>
                                        <p:attrNameLst>
                                          <p:attrName>style.visibility</p:attrName>
                                        </p:attrNameLst>
                                      </p:cBhvr>
                                      <p:to>
                                        <p:strVal val="visible"/>
                                      </p:to>
                                    </p:set>
                                    <p:anim to="" calcmode="lin" valueType="num">
                                      <p:cBhvr>
                                        <p:cTn id="37" dur="700" fill="hold">
                                          <p:stCondLst>
                                            <p:cond delay="0"/>
                                          </p:stCondLst>
                                        </p:cTn>
                                        <p:tgtEl>
                                          <p:spTgt spid="50"/>
                                        </p:tgtEl>
                                        <p:attrNameLst>
                                          <p:attrName>ppt_x</p:attrName>
                                        </p:attrNameLst>
                                      </p:cBhvr>
                                      <p:tavLst>
                                        <p:tav tm="0" fmla="#ppt_x-(-#ppt_w/2*cos(ppt_r/180*pi))*((1.5-1.5*$)^2-(1.5-1.5*$)^3)">
                                          <p:val>
                                            <p:fltVal val="0"/>
                                          </p:val>
                                        </p:tav>
                                        <p:tav tm="100000">
                                          <p:val>
                                            <p:fltVal val="1"/>
                                          </p:val>
                                        </p:tav>
                                      </p:tavLst>
                                    </p:anim>
                                    <p:anim to="" calcmode="lin" valueType="num">
                                      <p:cBhvr>
                                        <p:cTn id="38" dur="700" fill="hold">
                                          <p:stCondLst>
                                            <p:cond delay="0"/>
                                          </p:stCondLst>
                                        </p:cTn>
                                        <p:tgtEl>
                                          <p:spTgt spid="50"/>
                                        </p:tgtEl>
                                        <p:attrNameLst>
                                          <p:attrName>ppt_y</p:attrName>
                                        </p:attrNameLst>
                                      </p:cBhvr>
                                      <p:tavLst>
                                        <p:tav tm="0" fmla="#ppt_y+(-#ppt_h/2*cos(ppt_r/180*pi))*((1.5-1.5*$)^2-(1.5-1.5*$)^3)">
                                          <p:val>
                                            <p:fltVal val="0"/>
                                          </p:val>
                                        </p:tav>
                                        <p:tav tm="100000">
                                          <p:val>
                                            <p:fltVal val="1"/>
                                          </p:val>
                                        </p:tav>
                                      </p:tavLst>
                                    </p:anim>
                                    <p:anim to="" calcmode="lin" valueType="num">
                                      <p:cBhvr>
                                        <p:cTn id="39" dur="700" fill="hold">
                                          <p:stCondLst>
                                            <p:cond delay="0"/>
                                          </p:stCondLst>
                                        </p:cTn>
                                        <p:tgtEl>
                                          <p:spTgt spid="50"/>
                                        </p:tgtEl>
                                        <p:attrNameLst>
                                          <p:attrName>ppt_h</p:attrName>
                                        </p:attrNameLst>
                                      </p:cBhvr>
                                      <p:tavLst>
                                        <p:tav tm="0" fmla="#ppt_h-(-#ppt_h)*((1.5-1.5*$)^2-(1.5-1.5*$)^3)">
                                          <p:val>
                                            <p:fltVal val="0"/>
                                          </p:val>
                                        </p:tav>
                                        <p:tav tm="100000">
                                          <p:val>
                                            <p:fltVal val="1"/>
                                          </p:val>
                                        </p:tav>
                                      </p:tavLst>
                                    </p:anim>
                                    <p:anim to="" calcmode="lin" valueType="num">
                                      <p:cBhvr>
                                        <p:cTn id="40" dur="700" fill="hold">
                                          <p:stCondLst>
                                            <p:cond delay="0"/>
                                          </p:stCondLst>
                                        </p:cTn>
                                        <p:tgtEl>
                                          <p:spTgt spid="50"/>
                                        </p:tgtEl>
                                        <p:attrNameLst>
                                          <p:attrName>ppt_w</p:attrName>
                                        </p:attrNameLst>
                                      </p:cBhvr>
                                      <p:tavLst>
                                        <p:tav tm="0" fmla="#ppt_w-(-#ppt_w)*((1.5-1.5*$)^2-(1.5-1.5*$)^3)">
                                          <p:val>
                                            <p:fltVal val="0"/>
                                          </p:val>
                                        </p:tav>
                                        <p:tav tm="100000">
                                          <p:val>
                                            <p:fltVal val="1"/>
                                          </p:val>
                                        </p:tav>
                                      </p:tavLst>
                                    </p:anim>
                                  </p:childTnLst>
                                </p:cTn>
                              </p:par>
                              <p:par>
                                <p:cTn id="41" presetID="0" presetClass="entr" presetSubtype="0" fill="hold" grpId="0" nodeType="withEffect">
                                  <p:stCondLst>
                                    <p:cond delay="0"/>
                                  </p:stCondLst>
                                  <p:iterate type="lt">
                                    <p:tmPct val="10000"/>
                                  </p:iterate>
                                  <p:childTnLst>
                                    <p:set>
                                      <p:cBhvr>
                                        <p:cTn id="42" dur="1" fill="hold">
                                          <p:stCondLst>
                                            <p:cond delay="0"/>
                                          </p:stCondLst>
                                        </p:cTn>
                                        <p:tgtEl>
                                          <p:spTgt spid="52"/>
                                        </p:tgtEl>
                                        <p:attrNameLst>
                                          <p:attrName>style.visibility</p:attrName>
                                        </p:attrNameLst>
                                      </p:cBhvr>
                                      <p:to>
                                        <p:strVal val="visible"/>
                                      </p:to>
                                    </p:set>
                                    <p:anim to="" calcmode="lin" valueType="num">
                                      <p:cBhvr>
                                        <p:cTn id="43" dur="700" fill="hold">
                                          <p:stCondLst>
                                            <p:cond delay="0"/>
                                          </p:stCondLst>
                                        </p:cTn>
                                        <p:tgtEl>
                                          <p:spTgt spid="52"/>
                                        </p:tgtEl>
                                        <p:attrNameLst>
                                          <p:attrName>ppt_x</p:attrName>
                                        </p:attrNameLst>
                                      </p:cBhvr>
                                      <p:tavLst>
                                        <p:tav tm="0" fmla="#ppt_x-(-#ppt_w/2*cos(ppt_r/180*pi))*((1.5-1.5*$)^2-(1.5-1.5*$)^3)">
                                          <p:val>
                                            <p:fltVal val="0"/>
                                          </p:val>
                                        </p:tav>
                                        <p:tav tm="100000">
                                          <p:val>
                                            <p:fltVal val="1"/>
                                          </p:val>
                                        </p:tav>
                                      </p:tavLst>
                                    </p:anim>
                                    <p:anim to="" calcmode="lin" valueType="num">
                                      <p:cBhvr>
                                        <p:cTn id="44" dur="700" fill="hold">
                                          <p:stCondLst>
                                            <p:cond delay="0"/>
                                          </p:stCondLst>
                                        </p:cTn>
                                        <p:tgtEl>
                                          <p:spTgt spid="52"/>
                                        </p:tgtEl>
                                        <p:attrNameLst>
                                          <p:attrName>ppt_y</p:attrName>
                                        </p:attrNameLst>
                                      </p:cBhvr>
                                      <p:tavLst>
                                        <p:tav tm="0" fmla="#ppt_y+(-#ppt_h/2*cos(ppt_r/180*pi))*((1.5-1.5*$)^2-(1.5-1.5*$)^3)">
                                          <p:val>
                                            <p:fltVal val="0"/>
                                          </p:val>
                                        </p:tav>
                                        <p:tav tm="100000">
                                          <p:val>
                                            <p:fltVal val="1"/>
                                          </p:val>
                                        </p:tav>
                                      </p:tavLst>
                                    </p:anim>
                                    <p:anim to="" calcmode="lin" valueType="num">
                                      <p:cBhvr>
                                        <p:cTn id="45" dur="700" fill="hold">
                                          <p:stCondLst>
                                            <p:cond delay="0"/>
                                          </p:stCondLst>
                                        </p:cTn>
                                        <p:tgtEl>
                                          <p:spTgt spid="52"/>
                                        </p:tgtEl>
                                        <p:attrNameLst>
                                          <p:attrName>ppt_h</p:attrName>
                                        </p:attrNameLst>
                                      </p:cBhvr>
                                      <p:tavLst>
                                        <p:tav tm="0" fmla="#ppt_h-(-#ppt_h)*((1.5-1.5*$)^2-(1.5-1.5*$)^3)">
                                          <p:val>
                                            <p:fltVal val="0"/>
                                          </p:val>
                                        </p:tav>
                                        <p:tav tm="100000">
                                          <p:val>
                                            <p:fltVal val="1"/>
                                          </p:val>
                                        </p:tav>
                                      </p:tavLst>
                                    </p:anim>
                                    <p:anim to="" calcmode="lin" valueType="num">
                                      <p:cBhvr>
                                        <p:cTn id="46" dur="700" fill="hold">
                                          <p:stCondLst>
                                            <p:cond delay="0"/>
                                          </p:stCondLst>
                                        </p:cTn>
                                        <p:tgtEl>
                                          <p:spTgt spid="52"/>
                                        </p:tgtEl>
                                        <p:attrNameLst>
                                          <p:attrName>ppt_w</p:attrName>
                                        </p:attrNameLst>
                                      </p:cBhvr>
                                      <p:tavLst>
                                        <p:tav tm="0" fmla="#ppt_w-(-#ppt_w)*((1.5-1.5*$)^2-(1.5-1.5*$)^3)">
                                          <p:val>
                                            <p:fltVal val="0"/>
                                          </p:val>
                                        </p:tav>
                                        <p:tav tm="100000">
                                          <p:val>
                                            <p:fltVal val="1"/>
                                          </p:val>
                                        </p:tav>
                                      </p:tavLst>
                                    </p:anim>
                                  </p:childTnLst>
                                </p:cTn>
                              </p:par>
                              <p:par>
                                <p:cTn id="47" presetID="0" presetClass="entr" presetSubtype="0" fill="hold" grpId="0" nodeType="withEffect">
                                  <p:stCondLst>
                                    <p:cond delay="0"/>
                                  </p:stCondLst>
                                  <p:iterate type="lt">
                                    <p:tmPct val="10000"/>
                                  </p:iterate>
                                  <p:childTnLst>
                                    <p:set>
                                      <p:cBhvr>
                                        <p:cTn id="48" dur="1" fill="hold">
                                          <p:stCondLst>
                                            <p:cond delay="0"/>
                                          </p:stCondLst>
                                        </p:cTn>
                                        <p:tgtEl>
                                          <p:spTgt spid="36"/>
                                        </p:tgtEl>
                                        <p:attrNameLst>
                                          <p:attrName>style.visibility</p:attrName>
                                        </p:attrNameLst>
                                      </p:cBhvr>
                                      <p:to>
                                        <p:strVal val="visible"/>
                                      </p:to>
                                    </p:set>
                                    <p:anim to="" calcmode="lin" valueType="num">
                                      <p:cBhvr>
                                        <p:cTn id="49" dur="700" fill="hold">
                                          <p:stCondLst>
                                            <p:cond delay="0"/>
                                          </p:stCondLst>
                                        </p:cTn>
                                        <p:tgtEl>
                                          <p:spTgt spid="36"/>
                                        </p:tgtEl>
                                        <p:attrNameLst>
                                          <p:attrName>ppt_x</p:attrName>
                                        </p:attrNameLst>
                                      </p:cBhvr>
                                      <p:tavLst>
                                        <p:tav tm="0" fmla="#ppt_x-(-#ppt_w/2*cos(ppt_r/180*pi))*((1.5-1.5*$)^2-(1.5-1.5*$)^3)">
                                          <p:val>
                                            <p:fltVal val="0"/>
                                          </p:val>
                                        </p:tav>
                                        <p:tav tm="100000">
                                          <p:val>
                                            <p:fltVal val="1"/>
                                          </p:val>
                                        </p:tav>
                                      </p:tavLst>
                                    </p:anim>
                                    <p:anim to="" calcmode="lin" valueType="num">
                                      <p:cBhvr>
                                        <p:cTn id="50" dur="700" fill="hold">
                                          <p:stCondLst>
                                            <p:cond delay="0"/>
                                          </p:stCondLst>
                                        </p:cTn>
                                        <p:tgtEl>
                                          <p:spTgt spid="36"/>
                                        </p:tgtEl>
                                        <p:attrNameLst>
                                          <p:attrName>ppt_y</p:attrName>
                                        </p:attrNameLst>
                                      </p:cBhvr>
                                      <p:tavLst>
                                        <p:tav tm="0" fmla="#ppt_y+(-#ppt_h/2*cos(ppt_r/180*pi))*((1.5-1.5*$)^2-(1.5-1.5*$)^3)">
                                          <p:val>
                                            <p:fltVal val="0"/>
                                          </p:val>
                                        </p:tav>
                                        <p:tav tm="100000">
                                          <p:val>
                                            <p:fltVal val="1"/>
                                          </p:val>
                                        </p:tav>
                                      </p:tavLst>
                                    </p:anim>
                                    <p:anim to="" calcmode="lin" valueType="num">
                                      <p:cBhvr>
                                        <p:cTn id="51" dur="700" fill="hold">
                                          <p:stCondLst>
                                            <p:cond delay="0"/>
                                          </p:stCondLst>
                                        </p:cTn>
                                        <p:tgtEl>
                                          <p:spTgt spid="36"/>
                                        </p:tgtEl>
                                        <p:attrNameLst>
                                          <p:attrName>ppt_h</p:attrName>
                                        </p:attrNameLst>
                                      </p:cBhvr>
                                      <p:tavLst>
                                        <p:tav tm="0" fmla="#ppt_h-(-#ppt_h)*((1.5-1.5*$)^2-(1.5-1.5*$)^3)">
                                          <p:val>
                                            <p:fltVal val="0"/>
                                          </p:val>
                                        </p:tav>
                                        <p:tav tm="100000">
                                          <p:val>
                                            <p:fltVal val="1"/>
                                          </p:val>
                                        </p:tav>
                                      </p:tavLst>
                                    </p:anim>
                                    <p:anim to="" calcmode="lin" valueType="num">
                                      <p:cBhvr>
                                        <p:cTn id="52" dur="700" fill="hold">
                                          <p:stCondLst>
                                            <p:cond delay="0"/>
                                          </p:stCondLst>
                                        </p:cTn>
                                        <p:tgtEl>
                                          <p:spTgt spid="36"/>
                                        </p:tgtEl>
                                        <p:attrNameLst>
                                          <p:attrName>ppt_w</p:attrName>
                                        </p:attrNameLst>
                                      </p:cBhvr>
                                      <p:tavLst>
                                        <p:tav tm="0" fmla="#ppt_w-(-#ppt_w)*((1.5-1.5*$)^2-(1.5-1.5*$)^3)">
                                          <p:val>
                                            <p:fltVal val="0"/>
                                          </p:val>
                                        </p:tav>
                                        <p:tav tm="100000">
                                          <p:val>
                                            <p:fltVal val="1"/>
                                          </p:val>
                                        </p:tav>
                                      </p:tavLst>
                                    </p:anim>
                                  </p:childTnLst>
                                </p:cTn>
                              </p:par>
                              <p:par>
                                <p:cTn id="53" presetID="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 to="" calcmode="lin" valueType="num">
                                      <p:cBhvr>
                                        <p:cTn id="55" dur="700" fill="hold">
                                          <p:stCondLst>
                                            <p:cond delay="0"/>
                                          </p:stCondLst>
                                        </p:cTn>
                                        <p:tgtEl>
                                          <p:spTgt spid="4"/>
                                        </p:tgtEl>
                                        <p:attrNameLst>
                                          <p:attrName>ppt_x</p:attrName>
                                        </p:attrNameLst>
                                      </p:cBhvr>
                                      <p:tavLst>
                                        <p:tav tm="0" fmla="#ppt_x-(-#ppt_w/2*cos(ppt_r/180*pi))*((1.5-1.5*$)^2-(1.5-1.5*$)^3)">
                                          <p:val>
                                            <p:fltVal val="0"/>
                                          </p:val>
                                        </p:tav>
                                        <p:tav tm="100000">
                                          <p:val>
                                            <p:fltVal val="1"/>
                                          </p:val>
                                        </p:tav>
                                      </p:tavLst>
                                    </p:anim>
                                    <p:anim to="" calcmode="lin" valueType="num">
                                      <p:cBhvr>
                                        <p:cTn id="56" dur="700" fill="hold">
                                          <p:stCondLst>
                                            <p:cond delay="0"/>
                                          </p:stCondLst>
                                        </p:cTn>
                                        <p:tgtEl>
                                          <p:spTgt spid="4"/>
                                        </p:tgtEl>
                                        <p:attrNameLst>
                                          <p:attrName>ppt_y</p:attrName>
                                        </p:attrNameLst>
                                      </p:cBhvr>
                                      <p:tavLst>
                                        <p:tav tm="0" fmla="#ppt_y+(-#ppt_h/2*cos(ppt_r/180*pi))*((1.5-1.5*$)^2-(1.5-1.5*$)^3)">
                                          <p:val>
                                            <p:fltVal val="0"/>
                                          </p:val>
                                        </p:tav>
                                        <p:tav tm="100000">
                                          <p:val>
                                            <p:fltVal val="1"/>
                                          </p:val>
                                        </p:tav>
                                      </p:tavLst>
                                    </p:anim>
                                    <p:anim to="" calcmode="lin" valueType="num">
                                      <p:cBhvr>
                                        <p:cTn id="57" dur="700" fill="hold">
                                          <p:stCondLst>
                                            <p:cond delay="0"/>
                                          </p:stCondLst>
                                        </p:cTn>
                                        <p:tgtEl>
                                          <p:spTgt spid="4"/>
                                        </p:tgtEl>
                                        <p:attrNameLst>
                                          <p:attrName>ppt_h</p:attrName>
                                        </p:attrNameLst>
                                      </p:cBhvr>
                                      <p:tavLst>
                                        <p:tav tm="0" fmla="#ppt_h-(-#ppt_h)*((1.5-1.5*$)^2-(1.5-1.5*$)^3)">
                                          <p:val>
                                            <p:fltVal val="0"/>
                                          </p:val>
                                        </p:tav>
                                        <p:tav tm="100000">
                                          <p:val>
                                            <p:fltVal val="1"/>
                                          </p:val>
                                        </p:tav>
                                      </p:tavLst>
                                    </p:anim>
                                    <p:anim to="" calcmode="lin" valueType="num">
                                      <p:cBhvr>
                                        <p:cTn id="58" dur="700" fill="hold">
                                          <p:stCondLst>
                                            <p:cond delay="0"/>
                                          </p:stCondLst>
                                        </p:cTn>
                                        <p:tgtEl>
                                          <p:spTgt spid="4"/>
                                        </p:tgtEl>
                                        <p:attrNameLst>
                                          <p:attrName>ppt_w</p:attrName>
                                        </p:attrNameLst>
                                      </p:cBhvr>
                                      <p:tavLst>
                                        <p:tav tm="0" fmla="#ppt_w-(-#ppt_w)*((1.5-1.5*$)^2-(1.5-1.5*$)^3)">
                                          <p:val>
                                            <p:fltVal val="0"/>
                                          </p:val>
                                        </p:tav>
                                        <p:tav tm="100000">
                                          <p:val>
                                            <p:fltVal val="1"/>
                                          </p:val>
                                        </p:tav>
                                      </p:tavLst>
                                    </p:anim>
                                  </p:childTnLst>
                                </p:cTn>
                              </p:par>
                              <p:par>
                                <p:cTn id="59" presetID="0"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to="" calcmode="lin" valueType="num">
                                      <p:cBhvr>
                                        <p:cTn id="61" dur="700" fill="hold">
                                          <p:stCondLst>
                                            <p:cond delay="0"/>
                                          </p:stCondLst>
                                        </p:cTn>
                                        <p:tgtEl>
                                          <p:spTgt spid="46"/>
                                        </p:tgtEl>
                                        <p:attrNameLst>
                                          <p:attrName>ppt_x</p:attrName>
                                        </p:attrNameLst>
                                      </p:cBhvr>
                                      <p:tavLst>
                                        <p:tav tm="0" fmla="#ppt_x-(-#ppt_w/2*cos(ppt_r/180*pi))*((1.5-1.5*$)^2-(1.5-1.5*$)^3)">
                                          <p:val>
                                            <p:fltVal val="0"/>
                                          </p:val>
                                        </p:tav>
                                        <p:tav tm="100000">
                                          <p:val>
                                            <p:fltVal val="1"/>
                                          </p:val>
                                        </p:tav>
                                      </p:tavLst>
                                    </p:anim>
                                    <p:anim to="" calcmode="lin" valueType="num">
                                      <p:cBhvr>
                                        <p:cTn id="62" dur="700" fill="hold">
                                          <p:stCondLst>
                                            <p:cond delay="0"/>
                                          </p:stCondLst>
                                        </p:cTn>
                                        <p:tgtEl>
                                          <p:spTgt spid="46"/>
                                        </p:tgtEl>
                                        <p:attrNameLst>
                                          <p:attrName>ppt_y</p:attrName>
                                        </p:attrNameLst>
                                      </p:cBhvr>
                                      <p:tavLst>
                                        <p:tav tm="0" fmla="#ppt_y+(-#ppt_h/2*cos(ppt_r/180*pi))*((1.5-1.5*$)^2-(1.5-1.5*$)^3)">
                                          <p:val>
                                            <p:fltVal val="0"/>
                                          </p:val>
                                        </p:tav>
                                        <p:tav tm="100000">
                                          <p:val>
                                            <p:fltVal val="1"/>
                                          </p:val>
                                        </p:tav>
                                      </p:tavLst>
                                    </p:anim>
                                    <p:anim to="" calcmode="lin" valueType="num">
                                      <p:cBhvr>
                                        <p:cTn id="63" dur="700" fill="hold">
                                          <p:stCondLst>
                                            <p:cond delay="0"/>
                                          </p:stCondLst>
                                        </p:cTn>
                                        <p:tgtEl>
                                          <p:spTgt spid="46"/>
                                        </p:tgtEl>
                                        <p:attrNameLst>
                                          <p:attrName>ppt_h</p:attrName>
                                        </p:attrNameLst>
                                      </p:cBhvr>
                                      <p:tavLst>
                                        <p:tav tm="0" fmla="#ppt_h-(-#ppt_h)*((1.5-1.5*$)^2-(1.5-1.5*$)^3)">
                                          <p:val>
                                            <p:fltVal val="0"/>
                                          </p:val>
                                        </p:tav>
                                        <p:tav tm="100000">
                                          <p:val>
                                            <p:fltVal val="1"/>
                                          </p:val>
                                        </p:tav>
                                      </p:tavLst>
                                    </p:anim>
                                    <p:anim to="" calcmode="lin" valueType="num">
                                      <p:cBhvr>
                                        <p:cTn id="64" dur="700" fill="hold">
                                          <p:stCondLst>
                                            <p:cond delay="0"/>
                                          </p:stCondLst>
                                        </p:cTn>
                                        <p:tgtEl>
                                          <p:spTgt spid="46"/>
                                        </p:tgtEl>
                                        <p:attrNameLst>
                                          <p:attrName>ppt_w</p:attrName>
                                        </p:attrNameLst>
                                      </p:cBhvr>
                                      <p:tavLst>
                                        <p:tav tm="0" fmla="#ppt_w-(-#ppt_w)*((1.5-1.5*$)^2-(1.5-1.5*$)^3)">
                                          <p:val>
                                            <p:fltVal val="0"/>
                                          </p:val>
                                        </p:tav>
                                        <p:tav tm="100000">
                                          <p:val>
                                            <p:fltVal val="1"/>
                                          </p:val>
                                        </p:tav>
                                      </p:tavLst>
                                    </p:anim>
                                  </p:childTnLst>
                                </p:cTn>
                              </p:par>
                              <p:par>
                                <p:cTn id="65" presetID="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 to="" calcmode="lin" valueType="num">
                                      <p:cBhvr>
                                        <p:cTn id="67" dur="700" fill="hold">
                                          <p:stCondLst>
                                            <p:cond delay="0"/>
                                          </p:stCondLst>
                                        </p:cTn>
                                        <p:tgtEl>
                                          <p:spTgt spid="48"/>
                                        </p:tgtEl>
                                        <p:attrNameLst>
                                          <p:attrName>ppt_x</p:attrName>
                                        </p:attrNameLst>
                                      </p:cBhvr>
                                      <p:tavLst>
                                        <p:tav tm="0" fmla="#ppt_x-(-#ppt_w/2*cos(ppt_r/180*pi))*((1.5-1.5*$)^2-(1.5-1.5*$)^3)">
                                          <p:val>
                                            <p:fltVal val="0"/>
                                          </p:val>
                                        </p:tav>
                                        <p:tav tm="100000">
                                          <p:val>
                                            <p:fltVal val="1"/>
                                          </p:val>
                                        </p:tav>
                                      </p:tavLst>
                                    </p:anim>
                                    <p:anim to="" calcmode="lin" valueType="num">
                                      <p:cBhvr>
                                        <p:cTn id="68" dur="700" fill="hold">
                                          <p:stCondLst>
                                            <p:cond delay="0"/>
                                          </p:stCondLst>
                                        </p:cTn>
                                        <p:tgtEl>
                                          <p:spTgt spid="48"/>
                                        </p:tgtEl>
                                        <p:attrNameLst>
                                          <p:attrName>ppt_y</p:attrName>
                                        </p:attrNameLst>
                                      </p:cBhvr>
                                      <p:tavLst>
                                        <p:tav tm="0" fmla="#ppt_y+(-#ppt_h/2*cos(ppt_r/180*pi))*((1.5-1.5*$)^2-(1.5-1.5*$)^3)">
                                          <p:val>
                                            <p:fltVal val="0"/>
                                          </p:val>
                                        </p:tav>
                                        <p:tav tm="100000">
                                          <p:val>
                                            <p:fltVal val="1"/>
                                          </p:val>
                                        </p:tav>
                                      </p:tavLst>
                                    </p:anim>
                                    <p:anim to="" calcmode="lin" valueType="num">
                                      <p:cBhvr>
                                        <p:cTn id="69" dur="700" fill="hold">
                                          <p:stCondLst>
                                            <p:cond delay="0"/>
                                          </p:stCondLst>
                                        </p:cTn>
                                        <p:tgtEl>
                                          <p:spTgt spid="48"/>
                                        </p:tgtEl>
                                        <p:attrNameLst>
                                          <p:attrName>ppt_h</p:attrName>
                                        </p:attrNameLst>
                                      </p:cBhvr>
                                      <p:tavLst>
                                        <p:tav tm="0" fmla="#ppt_h-(-#ppt_h)*((1.5-1.5*$)^2-(1.5-1.5*$)^3)">
                                          <p:val>
                                            <p:fltVal val="0"/>
                                          </p:val>
                                        </p:tav>
                                        <p:tav tm="100000">
                                          <p:val>
                                            <p:fltVal val="1"/>
                                          </p:val>
                                        </p:tav>
                                      </p:tavLst>
                                    </p:anim>
                                    <p:anim to="" calcmode="lin" valueType="num">
                                      <p:cBhvr>
                                        <p:cTn id="70" dur="700" fill="hold">
                                          <p:stCondLst>
                                            <p:cond delay="0"/>
                                          </p:stCondLst>
                                        </p:cTn>
                                        <p:tgtEl>
                                          <p:spTgt spid="48"/>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7" grpId="0"/>
      <p:bldP spid="6153" grpId="0" animBg="1"/>
      <p:bldP spid="50" grpId="0" animBg="1"/>
      <p:bldP spid="52" grpId="0" animBg="1" autoUpdateAnimBg="0"/>
      <p:bldP spid="36" grpId="0"/>
      <p:bldP spid="46"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16560" y="987425"/>
            <a:ext cx="4137660" cy="3299460"/>
          </a:xfrm>
          <a:prstGeom prst="rect">
            <a:avLst/>
          </a:prstGeom>
        </p:spPr>
      </p:pic>
      <p:pic>
        <p:nvPicPr>
          <p:cNvPr id="3" name="图片 2"/>
          <p:cNvPicPr>
            <a:picLocks noChangeAspect="1"/>
          </p:cNvPicPr>
          <p:nvPr/>
        </p:nvPicPr>
        <p:blipFill>
          <a:blip r:embed="rId2"/>
          <a:stretch>
            <a:fillRect/>
          </a:stretch>
        </p:blipFill>
        <p:spPr>
          <a:xfrm>
            <a:off x="4828540" y="624840"/>
            <a:ext cx="7688580" cy="42900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19200" y="635000"/>
            <a:ext cx="9753600" cy="2143125"/>
          </a:xfrm>
          <a:prstGeom prst="rect">
            <a:avLst/>
          </a:prstGeom>
          <a:noFill/>
        </p:spPr>
        <p:txBody>
          <a:bodyPr wrap="square" rtlCol="0" anchor="ctr" anchorCtr="0">
            <a:noAutofit/>
          </a:bodyPr>
          <a:p>
            <a:pPr lvl="0" algn="l">
              <a:buNone/>
            </a:pPr>
            <a:r>
              <a:rPr lang="en-US" altLang="zh-CN" sz="2600">
                <a:solidFill>
                  <a:srgbClr val="000000"/>
                </a:solidFill>
                <a:latin typeface="微软雅黑" panose="020B0503020204020204" pitchFamily="34" charset="-122"/>
                <a:ea typeface="微软雅黑" panose="020B0503020204020204" pitchFamily="34" charset="-122"/>
              </a:rPr>
              <a:t>1</a:t>
            </a:r>
            <a:r>
              <a:rPr lang="zh-CN" altLang="en-US" sz="2600">
                <a:solidFill>
                  <a:srgbClr val="000000"/>
                </a:solidFill>
                <a:latin typeface="微软雅黑" panose="020B0503020204020204" pitchFamily="34" charset="-122"/>
                <a:ea typeface="微软雅黑" panose="020B0503020204020204" pitchFamily="34" charset="-122"/>
              </a:rPr>
              <a:t>和</a:t>
            </a:r>
            <a:r>
              <a:rPr lang="en-US" altLang="zh-CN" sz="2600">
                <a:solidFill>
                  <a:srgbClr val="000000"/>
                </a:solidFill>
                <a:latin typeface="微软雅黑" panose="020B0503020204020204" pitchFamily="34" charset="-122"/>
                <a:ea typeface="微软雅黑" panose="020B0503020204020204" pitchFamily="34" charset="-122"/>
              </a:rPr>
              <a:t>2</a:t>
            </a:r>
            <a:r>
              <a:rPr lang="zh-CN" altLang="en-US" sz="2600">
                <a:solidFill>
                  <a:srgbClr val="000000"/>
                </a:solidFill>
                <a:latin typeface="微软雅黑" panose="020B0503020204020204" pitchFamily="34" charset="-122"/>
                <a:ea typeface="微软雅黑" panose="020B0503020204020204" pitchFamily="34" charset="-122"/>
              </a:rPr>
              <a:t>哪个线段更长</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2438400" y="2785745"/>
            <a:ext cx="8534400" cy="642620"/>
          </a:xfrm>
          <a:prstGeom prst="rect">
            <a:avLst/>
          </a:prstGeom>
          <a:noFill/>
        </p:spPr>
        <p:txBody>
          <a:bodyPr wrap="square" rtlCol="0" anchor="ctr" anchorCtr="0">
            <a:noAutofit/>
          </a:bodyPr>
          <a:p>
            <a:pPr lvl="0" algn="l">
              <a:buNone/>
            </a:pPr>
            <a:r>
              <a:rPr lang="en-US" altLang="zh-CN" sz="2600">
                <a:solidFill>
                  <a:srgbClr val="000000"/>
                </a:solidFill>
                <a:latin typeface="微软雅黑" panose="020B0503020204020204" pitchFamily="34" charset="-122"/>
                <a:ea typeface="微软雅黑" panose="020B0503020204020204" pitchFamily="34" charset="-122"/>
              </a:rPr>
              <a:t>1</a:t>
            </a:r>
            <a:endParaRPr lang="en-US" altLang="zh-CN" sz="2600">
              <a:solidFill>
                <a:srgbClr val="000000"/>
              </a:solidFill>
              <a:latin typeface="微软雅黑" panose="020B0503020204020204" pitchFamily="34" charset="-122"/>
              <a:ea typeface="微软雅黑" panose="020B0503020204020204" pitchFamily="34" charset="-122"/>
            </a:endParaRPr>
          </a:p>
        </p:txBody>
      </p:sp>
      <p:sp>
        <p:nvSpPr>
          <p:cNvPr id="5" name="文本框 4"/>
          <p:cNvSpPr txBox="1"/>
          <p:nvPr>
            <p:custDataLst>
              <p:tags r:id="rId3"/>
            </p:custDataLst>
          </p:nvPr>
        </p:nvSpPr>
        <p:spPr>
          <a:xfrm>
            <a:off x="2438400" y="3642995"/>
            <a:ext cx="8534400" cy="642620"/>
          </a:xfrm>
          <a:prstGeom prst="rect">
            <a:avLst/>
          </a:prstGeom>
          <a:noFill/>
        </p:spPr>
        <p:txBody>
          <a:bodyPr wrap="square" rtlCol="0" anchor="ctr" anchorCtr="0">
            <a:noAutofit/>
          </a:bodyPr>
          <a:p>
            <a:pPr lvl="0" algn="l">
              <a:buNone/>
            </a:pPr>
            <a:r>
              <a:rPr lang="en-US" altLang="zh-CN" sz="2600">
                <a:solidFill>
                  <a:srgbClr val="000000"/>
                </a:solidFill>
                <a:latin typeface="微软雅黑" panose="020B0503020204020204" pitchFamily="34" charset="-122"/>
                <a:ea typeface="微软雅黑" panose="020B0503020204020204" pitchFamily="34" charset="-122"/>
              </a:rPr>
              <a:t>2</a:t>
            </a:r>
            <a:endParaRPr lang="en-US" altLang="zh-CN" sz="2600">
              <a:solidFill>
                <a:srgbClr val="000000"/>
              </a:solidFill>
              <a:latin typeface="微软雅黑" panose="020B0503020204020204" pitchFamily="34" charset="-122"/>
              <a:ea typeface="微软雅黑" panose="020B0503020204020204" pitchFamily="34" charset="-122"/>
            </a:endParaRPr>
          </a:p>
        </p:txBody>
      </p:sp>
      <p:sp>
        <p:nvSpPr>
          <p:cNvPr id="8" name="椭圆 7"/>
          <p:cNvSpPr>
            <a:spLocks noChangeAspect="1"/>
          </p:cNvSpPr>
          <p:nvPr>
            <p:custDataLst>
              <p:tags r:id="rId4"/>
            </p:custDataLst>
          </p:nvPr>
        </p:nvSpPr>
        <p:spPr>
          <a:xfrm>
            <a:off x="1571625" y="2849880"/>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indent="0" algn="ctr"/>
            <a:r>
              <a:rPr lang="zh-CN" altLang="en-US" sz="1600">
                <a:solidFill>
                  <a:srgbClr val="FFFFFF"/>
                </a:solidFill>
                <a:latin typeface="微软雅黑" panose="020B0503020204020204" pitchFamily="34" charset="-122"/>
                <a:ea typeface="微软雅黑" panose="020B0503020204020204" pitchFamily="34" charset="-122"/>
              </a:rPr>
              <a:t>A</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9" name="椭圆 8"/>
          <p:cNvSpPr>
            <a:spLocks noChangeAspect="1"/>
          </p:cNvSpPr>
          <p:nvPr>
            <p:custDataLst>
              <p:tags r:id="rId5"/>
            </p:custDataLst>
          </p:nvPr>
        </p:nvSpPr>
        <p:spPr>
          <a:xfrm>
            <a:off x="1571625" y="3707130"/>
            <a:ext cx="514350" cy="514350"/>
          </a:xfrm>
          <a:prstGeom prst="ellipse">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indent="0" algn="ctr"/>
            <a:r>
              <a:rPr lang="zh-CN" altLang="en-US" sz="1600">
                <a:solidFill>
                  <a:srgbClr val="FFFFFF"/>
                </a:solidFill>
                <a:latin typeface="微软雅黑" panose="020B0503020204020204" pitchFamily="34" charset="-122"/>
                <a:ea typeface="微软雅黑" panose="020B0503020204020204" pitchFamily="34" charset="-122"/>
              </a:rPr>
              <a:t>B</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2" name="圆角矩形 11"/>
          <p:cNvSpPr/>
          <p:nvPr>
            <p:custDataLst>
              <p:tags r:id="rId6"/>
            </p:custDataLst>
          </p:nvPr>
        </p:nvSpPr>
        <p:spPr>
          <a:xfrm>
            <a:off x="8915400" y="6214745"/>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p>
            <a:pPr algn="ctr"/>
            <a:r>
              <a:rPr lang="zh-CN" altLang="en-US" sz="1600">
                <a:solidFill>
                  <a:srgbClr val="FFFFFF"/>
                </a:solidFill>
                <a:latin typeface="微软雅黑" panose="020B0503020204020204" pitchFamily="34" charset="-122"/>
                <a:ea typeface="微软雅黑" panose="020B0503020204020204" pitchFamily="34" charset="-122"/>
              </a:rPr>
              <a:t>提交</a:t>
            </a:r>
            <a:endParaRPr lang="zh-CN" altLang="en-US" sz="1600">
              <a:solidFill>
                <a:srgbClr val="FFFFFF"/>
              </a:solidFill>
              <a:latin typeface="微软雅黑" panose="020B0503020204020204" pitchFamily="34" charset="-122"/>
              <a:ea typeface="微软雅黑" panose="020B0503020204020204" pitchFamily="34" charset="-122"/>
            </a:endParaRPr>
          </a:p>
        </p:txBody>
      </p:sp>
      <p:grpSp>
        <p:nvGrpSpPr>
          <p:cNvPr id="17" name="组合 16"/>
          <p:cNvGrpSpPr/>
          <p:nvPr>
            <p:custDataLst>
              <p:tags r:id="rId7"/>
            </p:custDataLst>
          </p:nvPr>
        </p:nvGrpSpPr>
        <p:grpSpPr>
          <a:xfrm>
            <a:off x="0" y="0"/>
            <a:ext cx="12192000" cy="635000"/>
            <a:chOff x="0" y="0"/>
            <a:chExt cx="19200" cy="1000"/>
          </a:xfrm>
        </p:grpSpPr>
        <p:sp>
          <p:nvSpPr>
            <p:cNvPr id="13" name="TitleBackground"/>
            <p:cNvSpPr/>
            <p:nvPr>
              <p:custDataLst>
                <p:tags r:id="rId8"/>
              </p:custDataLst>
            </p:nvPr>
          </p:nvSpPr>
          <p:spPr>
            <a:xfrm>
              <a:off x="0" y="0"/>
              <a:ext cx="19200" cy="1000"/>
            </a:xfrm>
            <a:prstGeom prst="rect">
              <a:avLst/>
            </a:prstGeom>
            <a:solidFill>
              <a:srgbClr val="F6F7F8"/>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ColorBlock"/>
            <p:cNvSpPr/>
            <p:nvPr>
              <p:custDataLst>
                <p:tags r:id="rId9"/>
              </p:custDataLst>
            </p:nvPr>
          </p:nvSpPr>
          <p:spPr>
            <a:xfrm>
              <a:off x="0" y="0"/>
              <a:ext cx="300" cy="1000"/>
            </a:xfrm>
            <a:prstGeom prst="rect">
              <a:avLst/>
            </a:prstGeom>
            <a:solidFill>
              <a:srgbClr val="639EF4"/>
            </a:solid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TypeText"/>
            <p:cNvSpPr txBox="1"/>
            <p:nvPr>
              <p:custDataLst>
                <p:tags r:id="rId10"/>
              </p:custDataLst>
            </p:nvPr>
          </p:nvSpPr>
          <p:spPr>
            <a:xfrm>
              <a:off x="400" y="0"/>
              <a:ext cx="3000" cy="1000"/>
            </a:xfrm>
            <a:prstGeom prst="rect">
              <a:avLst/>
            </a:prstGeom>
            <a:noFill/>
          </p:spPr>
          <p:txBody>
            <a:bodyPr wrap="none" rtlCol="0" anchor="ctr" anchorCtr="0">
              <a:noAutofit/>
            </a:bodyPr>
            <a:p>
              <a:pPr lvl="0" algn="l">
                <a:buNone/>
              </a:pPr>
              <a:r>
                <a:rPr lang="zh-CN" altLang="en-US" sz="2600">
                  <a:solidFill>
                    <a:srgbClr val="000000"/>
                  </a:solidFill>
                  <a:latin typeface="微软雅黑" panose="020B0503020204020204" pitchFamily="34" charset="-122"/>
                  <a:ea typeface="微软雅黑" panose="020B0503020204020204" pitchFamily="34" charset="-122"/>
                </a:rPr>
                <a:t>投票</a:t>
              </a:r>
              <a:endParaRPr lang="zh-CN" altLang="en-US" sz="2600">
                <a:solidFill>
                  <a:srgbClr val="000000"/>
                </a:solidFill>
                <a:latin typeface="微软雅黑" panose="020B0503020204020204" pitchFamily="34" charset="-122"/>
                <a:ea typeface="微软雅黑" panose="020B0503020204020204" pitchFamily="34" charset="-122"/>
              </a:endParaRPr>
            </a:p>
          </p:txBody>
        </p:sp>
        <p:sp>
          <p:nvSpPr>
            <p:cNvPr id="16" name="TipText"/>
            <p:cNvSpPr txBox="1"/>
            <p:nvPr>
              <p:custDataLst>
                <p:tags r:id="rId11"/>
              </p:custDataLst>
            </p:nvPr>
          </p:nvSpPr>
          <p:spPr>
            <a:xfrm>
              <a:off x="1800" y="172"/>
              <a:ext cx="3600" cy="800"/>
            </a:xfrm>
            <a:prstGeom prst="rect">
              <a:avLst/>
            </a:prstGeom>
            <a:noFill/>
          </p:spPr>
          <p:txBody>
            <a:bodyPr wrap="none" rtlCol="0" anchor="ctr" anchorCtr="0">
              <a:noAutofit/>
            </a:bodyPr>
            <a:p>
              <a:pPr lvl="0" algn="l">
                <a:buNone/>
              </a:pPr>
              <a:r>
                <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rPr>
                <a:t>最多可选1项</a:t>
              </a:r>
              <a:endParaRPr lang="zh-CN" altLang="en-US" sz="2000">
                <a:solidFill>
                  <a:srgbClr val="80808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 name="图片 1" descr="tmp1210"/>
          <p:cNvPicPr>
            <a:picLocks noChangeAspect="1"/>
          </p:cNvPicPr>
          <p:nvPr>
            <p:custDataLst>
              <p:tags r:id="rId12"/>
            </p:custDataLst>
          </p:nvPr>
        </p:nvPicPr>
        <p:blipFill>
          <a:blip r:embed="rId13"/>
          <a:stretch>
            <a:fillRect/>
          </a:stretch>
        </p:blipFill>
        <p:spPr>
          <a:xfrm>
            <a:off x="10642600" y="63500"/>
            <a:ext cx="1422400" cy="508000"/>
          </a:xfrm>
          <a:prstGeom prst="rect">
            <a:avLst/>
          </a:prstGeom>
        </p:spPr>
      </p:pic>
    </p:spTree>
    <p:custDataLst>
      <p:tags r:id="rId14"/>
    </p:custDataLst>
  </p:cSld>
  <p:clrMapOvr>
    <a:masterClrMapping/>
  </p:clrMapOvr>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4.1.3"/>
</p:tagLst>
</file>

<file path=ppt/tags/tag100.xml><?xml version="1.0" encoding="utf-8"?>
<p:tagLst xmlns:p="http://schemas.openxmlformats.org/presentationml/2006/main">
  <p:tag name="PA" val="v4.1.3"/>
</p:tagLst>
</file>

<file path=ppt/tags/tag101.xml><?xml version="1.0" encoding="utf-8"?>
<p:tagLst xmlns:p="http://schemas.openxmlformats.org/presentationml/2006/main">
  <p:tag name="PA" val="v4.1.3"/>
</p:tagLst>
</file>

<file path=ppt/tags/tag102.xml><?xml version="1.0" encoding="utf-8"?>
<p:tagLst xmlns:p="http://schemas.openxmlformats.org/presentationml/2006/main">
  <p:tag name="PA" val="v4.1.3"/>
</p:tagLst>
</file>

<file path=ppt/tags/tag103.xml><?xml version="1.0" encoding="utf-8"?>
<p:tagLst xmlns:p="http://schemas.openxmlformats.org/presentationml/2006/main">
  <p:tag name="PA" val="v4.1.3"/>
</p:tagLst>
</file>

<file path=ppt/tags/tag104.xml><?xml version="1.0" encoding="utf-8"?>
<p:tagLst xmlns:p="http://schemas.openxmlformats.org/presentationml/2006/main">
  <p:tag name="PA" val="v4.1.3"/>
</p:tagLst>
</file>

<file path=ppt/tags/tag105.xml><?xml version="1.0" encoding="utf-8"?>
<p:tagLst xmlns:p="http://schemas.openxmlformats.org/presentationml/2006/main">
  <p:tag name="PA" val="v4.1.3"/>
</p:tagLst>
</file>

<file path=ppt/tags/tag106.xml><?xml version="1.0" encoding="utf-8"?>
<p:tagLst xmlns:p="http://schemas.openxmlformats.org/presentationml/2006/main">
  <p:tag name="PA" val="v4.1.3"/>
</p:tagLst>
</file>

<file path=ppt/tags/tag107.xml><?xml version="1.0" encoding="utf-8"?>
<p:tagLst xmlns:p="http://schemas.openxmlformats.org/presentationml/2006/main">
  <p:tag name="PA" val="v4.1.3"/>
</p:tagLst>
</file>

<file path=ppt/tags/tag108.xml><?xml version="1.0" encoding="utf-8"?>
<p:tagLst xmlns:p="http://schemas.openxmlformats.org/presentationml/2006/main">
  <p:tag name="PA" val="v4.1.3"/>
</p:tagLst>
</file>

<file path=ppt/tags/tag109.xml><?xml version="1.0" encoding="utf-8"?>
<p:tagLst xmlns:p="http://schemas.openxmlformats.org/presentationml/2006/main">
  <p:tag name="PA" val="v4.1.3"/>
</p:tagLst>
</file>

<file path=ppt/tags/tag11.xml><?xml version="1.0" encoding="utf-8"?>
<p:tagLst xmlns:p="http://schemas.openxmlformats.org/presentationml/2006/main">
  <p:tag name="PA" val="v4.1.3"/>
</p:tagLst>
</file>

<file path=ppt/tags/tag110.xml><?xml version="1.0" encoding="utf-8"?>
<p:tagLst xmlns:p="http://schemas.openxmlformats.org/presentationml/2006/main">
  <p:tag name="PA" val="v4.1.3"/>
</p:tagLst>
</file>

<file path=ppt/tags/tag111.xml><?xml version="1.0" encoding="utf-8"?>
<p:tagLst xmlns:p="http://schemas.openxmlformats.org/presentationml/2006/main">
  <p:tag name="PA" val="v4.1.3"/>
</p:tagLst>
</file>

<file path=ppt/tags/tag112.xml><?xml version="1.0" encoding="utf-8"?>
<p:tagLst xmlns:p="http://schemas.openxmlformats.org/presentationml/2006/main">
  <p:tag name="PA" val="v4.1.3"/>
</p:tagLst>
</file>

<file path=ppt/tags/tag113.xml><?xml version="1.0" encoding="utf-8"?>
<p:tagLst xmlns:p="http://schemas.openxmlformats.org/presentationml/2006/main">
  <p:tag name="PA" val="v4.1.3"/>
</p:tagLst>
</file>

<file path=ppt/tags/tag114.xml><?xml version="1.0" encoding="utf-8"?>
<p:tagLst xmlns:p="http://schemas.openxmlformats.org/presentationml/2006/main">
  <p:tag name="PA" val="v4.1.3"/>
</p:tagLst>
</file>

<file path=ppt/tags/tag115.xml><?xml version="1.0" encoding="utf-8"?>
<p:tagLst xmlns:p="http://schemas.openxmlformats.org/presentationml/2006/main">
  <p:tag name="PA" val="v4.1.3"/>
</p:tagLst>
</file>

<file path=ppt/tags/tag116.xml><?xml version="1.0" encoding="utf-8"?>
<p:tagLst xmlns:p="http://schemas.openxmlformats.org/presentationml/2006/main">
  <p:tag name="PA" val="v4.1.3"/>
</p:tagLst>
</file>

<file path=ppt/tags/tag117.xml><?xml version="1.0" encoding="utf-8"?>
<p:tagLst xmlns:p="http://schemas.openxmlformats.org/presentationml/2006/main">
  <p:tag name="PA" val="v4.1.3"/>
</p:tagLst>
</file>

<file path=ppt/tags/tag118.xml><?xml version="1.0" encoding="utf-8"?>
<p:tagLst xmlns:p="http://schemas.openxmlformats.org/presentationml/2006/main">
  <p:tag name="PA" val="v4.1.3"/>
</p:tagLst>
</file>

<file path=ppt/tags/tag119.xml><?xml version="1.0" encoding="utf-8"?>
<p:tagLst xmlns:p="http://schemas.openxmlformats.org/presentationml/2006/main">
  <p:tag name="PA" val="v4.1.3"/>
</p:tagLst>
</file>

<file path=ppt/tags/tag12.xml><?xml version="1.0" encoding="utf-8"?>
<p:tagLst xmlns:p="http://schemas.openxmlformats.org/presentationml/2006/main">
  <p:tag name="PA" val="v4.1.3"/>
</p:tagLst>
</file>

<file path=ppt/tags/tag120.xml><?xml version="1.0" encoding="utf-8"?>
<p:tagLst xmlns:p="http://schemas.openxmlformats.org/presentationml/2006/main">
  <p:tag name="PA" val="v4.1.3"/>
</p:tagLst>
</file>

<file path=ppt/tags/tag121.xml><?xml version="1.0" encoding="utf-8"?>
<p:tagLst xmlns:p="http://schemas.openxmlformats.org/presentationml/2006/main">
  <p:tag name="PA" val="v4.1.3"/>
</p:tagLst>
</file>

<file path=ppt/tags/tag122.xml><?xml version="1.0" encoding="utf-8"?>
<p:tagLst xmlns:p="http://schemas.openxmlformats.org/presentationml/2006/main">
  <p:tag name="PA" val="v4.1.3"/>
</p:tagLst>
</file>

<file path=ppt/tags/tag123.xml><?xml version="1.0" encoding="utf-8"?>
<p:tagLst xmlns:p="http://schemas.openxmlformats.org/presentationml/2006/main">
  <p:tag name="PA" val="v4.1.3"/>
</p:tagLst>
</file>

<file path=ppt/tags/tag124.xml><?xml version="1.0" encoding="utf-8"?>
<p:tagLst xmlns:p="http://schemas.openxmlformats.org/presentationml/2006/main">
  <p:tag name="PA" val="v4.1.3"/>
</p:tagLst>
</file>

<file path=ppt/tags/tag125.xml><?xml version="1.0" encoding="utf-8"?>
<p:tagLst xmlns:p="http://schemas.openxmlformats.org/presentationml/2006/main">
  <p:tag name="PA" val="v4.1.3"/>
</p:tagLst>
</file>

<file path=ppt/tags/tag126.xml><?xml version="1.0" encoding="utf-8"?>
<p:tagLst xmlns:p="http://schemas.openxmlformats.org/presentationml/2006/main">
  <p:tag name="PA" val="v4.1.3"/>
</p:tagLst>
</file>

<file path=ppt/tags/tag127.xml><?xml version="1.0" encoding="utf-8"?>
<p:tagLst xmlns:p="http://schemas.openxmlformats.org/presentationml/2006/main">
  <p:tag name="PA" val="v4.1.3"/>
</p:tagLst>
</file>

<file path=ppt/tags/tag128.xml><?xml version="1.0" encoding="utf-8"?>
<p:tagLst xmlns:p="http://schemas.openxmlformats.org/presentationml/2006/main">
  <p:tag name="PA" val="v4.1.3"/>
</p:tagLst>
</file>

<file path=ppt/tags/tag129.xml><?xml version="1.0" encoding="utf-8"?>
<p:tagLst xmlns:p="http://schemas.openxmlformats.org/presentationml/2006/main">
  <p:tag name="PA" val="v4.1.3"/>
</p:tagLst>
</file>

<file path=ppt/tags/tag13.xml><?xml version="1.0" encoding="utf-8"?>
<p:tagLst xmlns:p="http://schemas.openxmlformats.org/presentationml/2006/main">
  <p:tag name="PA" val="v4.1.3"/>
</p:tagLst>
</file>

<file path=ppt/tags/tag130.xml><?xml version="1.0" encoding="utf-8"?>
<p:tagLst xmlns:p="http://schemas.openxmlformats.org/presentationml/2006/main">
  <p:tag name="PA" val="v4.1.3"/>
</p:tagLst>
</file>

<file path=ppt/tags/tag131.xml><?xml version="1.0" encoding="utf-8"?>
<p:tagLst xmlns:p="http://schemas.openxmlformats.org/presentationml/2006/main">
  <p:tag name="PA" val="v4.1.3"/>
</p:tagLst>
</file>

<file path=ppt/tags/tag132.xml><?xml version="1.0" encoding="utf-8"?>
<p:tagLst xmlns:p="http://schemas.openxmlformats.org/presentationml/2006/main">
  <p:tag name="PA" val="v4.1.3"/>
</p:tagLst>
</file>

<file path=ppt/tags/tag133.xml><?xml version="1.0" encoding="utf-8"?>
<p:tagLst xmlns:p="http://schemas.openxmlformats.org/presentationml/2006/main">
  <p:tag name="PA" val="v4.1.3"/>
</p:tagLst>
</file>

<file path=ppt/tags/tag134.xml><?xml version="1.0" encoding="utf-8"?>
<p:tagLst xmlns:p="http://schemas.openxmlformats.org/presentationml/2006/main">
  <p:tag name="PA" val="v4.1.3"/>
</p:tagLst>
</file>

<file path=ppt/tags/tag135.xml><?xml version="1.0" encoding="utf-8"?>
<p:tagLst xmlns:p="http://schemas.openxmlformats.org/presentationml/2006/main">
  <p:tag name="PA" val="v4.1.3"/>
</p:tagLst>
</file>

<file path=ppt/tags/tag136.xml><?xml version="1.0" encoding="utf-8"?>
<p:tagLst xmlns:p="http://schemas.openxmlformats.org/presentationml/2006/main">
  <p:tag name="PA" val="v4.1.3"/>
</p:tagLst>
</file>

<file path=ppt/tags/tag137.xml><?xml version="1.0" encoding="utf-8"?>
<p:tagLst xmlns:p="http://schemas.openxmlformats.org/presentationml/2006/main">
  <p:tag name="PA" val="v4.1.3"/>
</p:tagLst>
</file>

<file path=ppt/tags/tag138.xml><?xml version="1.0" encoding="utf-8"?>
<p:tagLst xmlns:p="http://schemas.openxmlformats.org/presentationml/2006/main">
  <p:tag name="PA" val="v4.1.3"/>
</p:tagLst>
</file>

<file path=ppt/tags/tag139.xml><?xml version="1.0" encoding="utf-8"?>
<p:tagLst xmlns:p="http://schemas.openxmlformats.org/presentationml/2006/main">
  <p:tag name="PA" val="v4.1.3"/>
</p:tagLst>
</file>

<file path=ppt/tags/tag14.xml><?xml version="1.0" encoding="utf-8"?>
<p:tagLst xmlns:p="http://schemas.openxmlformats.org/presentationml/2006/main">
  <p:tag name="PA" val="v4.1.3"/>
</p:tagLst>
</file>

<file path=ppt/tags/tag140.xml><?xml version="1.0" encoding="utf-8"?>
<p:tagLst xmlns:p="http://schemas.openxmlformats.org/presentationml/2006/main">
  <p:tag name="PA" val="v4.1.3"/>
</p:tagLst>
</file>

<file path=ppt/tags/tag141.xml><?xml version="1.0" encoding="utf-8"?>
<p:tagLst xmlns:p="http://schemas.openxmlformats.org/presentationml/2006/main">
  <p:tag name="PA" val="v4.1.3"/>
</p:tagLst>
</file>

<file path=ppt/tags/tag142.xml><?xml version="1.0" encoding="utf-8"?>
<p:tagLst xmlns:p="http://schemas.openxmlformats.org/presentationml/2006/main">
  <p:tag name="PA" val="v4.1.3"/>
</p:tagLst>
</file>

<file path=ppt/tags/tag143.xml><?xml version="1.0" encoding="utf-8"?>
<p:tagLst xmlns:p="http://schemas.openxmlformats.org/presentationml/2006/main">
  <p:tag name="PA" val="v4.1.3"/>
</p:tagLst>
</file>

<file path=ppt/tags/tag144.xml><?xml version="1.0" encoding="utf-8"?>
<p:tagLst xmlns:p="http://schemas.openxmlformats.org/presentationml/2006/main">
  <p:tag name="PA" val="v4.1.3"/>
</p:tagLst>
</file>

<file path=ppt/tags/tag145.xml><?xml version="1.0" encoding="utf-8"?>
<p:tagLst xmlns:p="http://schemas.openxmlformats.org/presentationml/2006/main">
  <p:tag name="PA" val="v4.1.3"/>
</p:tagLst>
</file>

<file path=ppt/tags/tag146.xml><?xml version="1.0" encoding="utf-8"?>
<p:tagLst xmlns:p="http://schemas.openxmlformats.org/presentationml/2006/main">
  <p:tag name="PA" val="v4.1.3"/>
</p:tagLst>
</file>

<file path=ppt/tags/tag147.xml><?xml version="1.0" encoding="utf-8"?>
<p:tagLst xmlns:p="http://schemas.openxmlformats.org/presentationml/2006/main">
  <p:tag name="PA" val="v4.1.3"/>
</p:tagLst>
</file>

<file path=ppt/tags/tag148.xml><?xml version="1.0" encoding="utf-8"?>
<p:tagLst xmlns:p="http://schemas.openxmlformats.org/presentationml/2006/main">
  <p:tag name="PA" val="v4.1.3"/>
</p:tagLst>
</file>

<file path=ppt/tags/tag149.xml><?xml version="1.0" encoding="utf-8"?>
<p:tagLst xmlns:p="http://schemas.openxmlformats.org/presentationml/2006/main">
  <p:tag name="PA" val="v4.1.3"/>
</p:tagLst>
</file>

<file path=ppt/tags/tag15.xml><?xml version="1.0" encoding="utf-8"?>
<p:tagLst xmlns:p="http://schemas.openxmlformats.org/presentationml/2006/main">
  <p:tag name="PA" val="v4.1.3"/>
</p:tagLst>
</file>

<file path=ppt/tags/tag150.xml><?xml version="1.0" encoding="utf-8"?>
<p:tagLst xmlns:p="http://schemas.openxmlformats.org/presentationml/2006/main">
  <p:tag name="KSO_WM_UNIT_PLACING_PICTURE_USER_VIEWPORT" val="{&quot;height&quot;:6580.000379049082,&quot;width&quot;:6397.498742577563}"/>
</p:tagLst>
</file>

<file path=ppt/tags/tag151.xml><?xml version="1.0" encoding="utf-8"?>
<p:tagLst xmlns:p="http://schemas.openxmlformats.org/presentationml/2006/main">
  <p:tag name="PA" val="v4.1.3"/>
</p:tagLst>
</file>

<file path=ppt/tags/tag152.xml><?xml version="1.0" encoding="utf-8"?>
<p:tagLst xmlns:p="http://schemas.openxmlformats.org/presentationml/2006/main">
  <p:tag name="PA" val="v4.1.3"/>
</p:tagLst>
</file>

<file path=ppt/tags/tag153.xml><?xml version="1.0" encoding="utf-8"?>
<p:tagLst xmlns:p="http://schemas.openxmlformats.org/presentationml/2006/main">
  <p:tag name="PA" val="v4.1.3"/>
</p:tagLst>
</file>

<file path=ppt/tags/tag154.xml><?xml version="1.0" encoding="utf-8"?>
<p:tagLst xmlns:p="http://schemas.openxmlformats.org/presentationml/2006/main">
  <p:tag name="PA" val="v4.1.3"/>
</p:tagLst>
</file>

<file path=ppt/tags/tag155.xml><?xml version="1.0" encoding="utf-8"?>
<p:tagLst xmlns:p="http://schemas.openxmlformats.org/presentationml/2006/main">
  <p:tag name="PA" val="v4.1.3"/>
</p:tagLst>
</file>

<file path=ppt/tags/tag156.xml><?xml version="1.0" encoding="utf-8"?>
<p:tagLst xmlns:p="http://schemas.openxmlformats.org/presentationml/2006/main">
  <p:tag name="PA" val="v4.1.3"/>
</p:tagLst>
</file>

<file path=ppt/tags/tag157.xml><?xml version="1.0" encoding="utf-8"?>
<p:tagLst xmlns:p="http://schemas.openxmlformats.org/presentationml/2006/main">
  <p:tag name="PA" val="v4.1.3"/>
</p:tagLst>
</file>

<file path=ppt/tags/tag158.xml><?xml version="1.0" encoding="utf-8"?>
<p:tagLst xmlns:p="http://schemas.openxmlformats.org/presentationml/2006/main">
  <p:tag name="PA" val="v4.1.3"/>
</p:tagLst>
</file>

<file path=ppt/tags/tag159.xml><?xml version="1.0" encoding="utf-8"?>
<p:tagLst xmlns:p="http://schemas.openxmlformats.org/presentationml/2006/main">
  <p:tag name="PA" val="v4.1.3"/>
</p:tagLst>
</file>

<file path=ppt/tags/tag16.xml><?xml version="1.0" encoding="utf-8"?>
<p:tagLst xmlns:p="http://schemas.openxmlformats.org/presentationml/2006/main">
  <p:tag name="PA" val="v4.1.3"/>
</p:tagLst>
</file>

<file path=ppt/tags/tag160.xml><?xml version="1.0" encoding="utf-8"?>
<p:tagLst xmlns:p="http://schemas.openxmlformats.org/presentationml/2006/main">
  <p:tag name="PA" val="v4.1.3"/>
</p:tagLst>
</file>

<file path=ppt/tags/tag161.xml><?xml version="1.0" encoding="utf-8"?>
<p:tagLst xmlns:p="http://schemas.openxmlformats.org/presentationml/2006/main">
  <p:tag name="PA" val="v4.1.3"/>
</p:tagLst>
</file>

<file path=ppt/tags/tag162.xml><?xml version="1.0" encoding="utf-8"?>
<p:tagLst xmlns:p="http://schemas.openxmlformats.org/presentationml/2006/main">
  <p:tag name="PA" val="v4.1.3"/>
</p:tagLst>
</file>

<file path=ppt/tags/tag163.xml><?xml version="1.0" encoding="utf-8"?>
<p:tagLst xmlns:p="http://schemas.openxmlformats.org/presentationml/2006/main">
  <p:tag name="PA" val="v4.1.3"/>
</p:tagLst>
</file>

<file path=ppt/tags/tag164.xml><?xml version="1.0" encoding="utf-8"?>
<p:tagLst xmlns:p="http://schemas.openxmlformats.org/presentationml/2006/main">
  <p:tag name="PA" val="v4.1.3"/>
</p:tagLst>
</file>

<file path=ppt/tags/tag165.xml><?xml version="1.0" encoding="utf-8"?>
<p:tagLst xmlns:p="http://schemas.openxmlformats.org/presentationml/2006/main">
  <p:tag name="PA" val="v4.1.3"/>
</p:tagLst>
</file>

<file path=ppt/tags/tag166.xml><?xml version="1.0" encoding="utf-8"?>
<p:tagLst xmlns:p="http://schemas.openxmlformats.org/presentationml/2006/main">
  <p:tag name="PA" val="v4.1.3"/>
</p:tagLst>
</file>

<file path=ppt/tags/tag167.xml><?xml version="1.0" encoding="utf-8"?>
<p:tagLst xmlns:p="http://schemas.openxmlformats.org/presentationml/2006/main">
  <p:tag name="PA" val="v4.1.3"/>
</p:tagLst>
</file>

<file path=ppt/tags/tag168.xml><?xml version="1.0" encoding="utf-8"?>
<p:tagLst xmlns:p="http://schemas.openxmlformats.org/presentationml/2006/main">
  <p:tag name="PA" val="v4.1.3"/>
</p:tagLst>
</file>

<file path=ppt/tags/tag169.xml><?xml version="1.0" encoding="utf-8"?>
<p:tagLst xmlns:p="http://schemas.openxmlformats.org/presentationml/2006/main">
  <p:tag name="PA" val="v4.1.3"/>
</p:tagLst>
</file>

<file path=ppt/tags/tag17.xml><?xml version="1.0" encoding="utf-8"?>
<p:tagLst xmlns:p="http://schemas.openxmlformats.org/presentationml/2006/main">
  <p:tag name="PA" val="v4.1.3"/>
</p:tagLst>
</file>

<file path=ppt/tags/tag170.xml><?xml version="1.0" encoding="utf-8"?>
<p:tagLst xmlns:p="http://schemas.openxmlformats.org/presentationml/2006/main">
  <p:tag name="PA" val="v4.1.3"/>
</p:tagLst>
</file>

<file path=ppt/tags/tag171.xml><?xml version="1.0" encoding="utf-8"?>
<p:tagLst xmlns:p="http://schemas.openxmlformats.org/presentationml/2006/main">
  <p:tag name="PA" val="v4.1.3"/>
</p:tagLst>
</file>

<file path=ppt/tags/tag172.xml><?xml version="1.0" encoding="utf-8"?>
<p:tagLst xmlns:p="http://schemas.openxmlformats.org/presentationml/2006/main">
  <p:tag name="PA" val="v4.1.3"/>
</p:tagLst>
</file>

<file path=ppt/tags/tag173.xml><?xml version="1.0" encoding="utf-8"?>
<p:tagLst xmlns:p="http://schemas.openxmlformats.org/presentationml/2006/main">
  <p:tag name="PA" val="v4.1.3"/>
</p:tagLst>
</file>

<file path=ppt/tags/tag174.xml><?xml version="1.0" encoding="utf-8"?>
<p:tagLst xmlns:p="http://schemas.openxmlformats.org/presentationml/2006/main">
  <p:tag name="PA" val="v4.1.3"/>
</p:tagLst>
</file>

<file path=ppt/tags/tag175.xml><?xml version="1.0" encoding="utf-8"?>
<p:tagLst xmlns:p="http://schemas.openxmlformats.org/presentationml/2006/main">
  <p:tag name="PA" val="v4.1.3"/>
</p:tagLst>
</file>

<file path=ppt/tags/tag176.xml><?xml version="1.0" encoding="utf-8"?>
<p:tagLst xmlns:p="http://schemas.openxmlformats.org/presentationml/2006/main">
  <p:tag name="PA" val="v4.1.3"/>
</p:tagLst>
</file>

<file path=ppt/tags/tag177.xml><?xml version="1.0" encoding="utf-8"?>
<p:tagLst xmlns:p="http://schemas.openxmlformats.org/presentationml/2006/main">
  <p:tag name="PA" val="v4.1.3"/>
</p:tagLst>
</file>

<file path=ppt/tags/tag178.xml><?xml version="1.0" encoding="utf-8"?>
<p:tagLst xmlns:p="http://schemas.openxmlformats.org/presentationml/2006/main">
  <p:tag name="PA" val="v4.1.3"/>
</p:tagLst>
</file>

<file path=ppt/tags/tag179.xml><?xml version="1.0" encoding="utf-8"?>
<p:tagLst xmlns:p="http://schemas.openxmlformats.org/presentationml/2006/main">
  <p:tag name="PA" val="v4.1.3"/>
</p:tagLst>
</file>

<file path=ppt/tags/tag18.xml><?xml version="1.0" encoding="utf-8"?>
<p:tagLst xmlns:p="http://schemas.openxmlformats.org/presentationml/2006/main">
  <p:tag name="PA" val="v4.1.3"/>
</p:tagLst>
</file>

<file path=ppt/tags/tag180.xml><?xml version="1.0" encoding="utf-8"?>
<p:tagLst xmlns:p="http://schemas.openxmlformats.org/presentationml/2006/main">
  <p:tag name="PA" val="v4.1.3"/>
</p:tagLst>
</file>

<file path=ppt/tags/tag181.xml><?xml version="1.0" encoding="utf-8"?>
<p:tagLst xmlns:p="http://schemas.openxmlformats.org/presentationml/2006/main">
  <p:tag name="PA" val="v4.1.3"/>
</p:tagLst>
</file>

<file path=ppt/tags/tag182.xml><?xml version="1.0" encoding="utf-8"?>
<p:tagLst xmlns:p="http://schemas.openxmlformats.org/presentationml/2006/main">
  <p:tag name="PA" val="v4.1.3"/>
</p:tagLst>
</file>

<file path=ppt/tags/tag183.xml><?xml version="1.0" encoding="utf-8"?>
<p:tagLst xmlns:p="http://schemas.openxmlformats.org/presentationml/2006/main">
  <p:tag name="PA" val="v4.1.3"/>
</p:tagLst>
</file>

<file path=ppt/tags/tag184.xml><?xml version="1.0" encoding="utf-8"?>
<p:tagLst xmlns:p="http://schemas.openxmlformats.org/presentationml/2006/main">
  <p:tag name="PA" val="v4.1.3"/>
</p:tagLst>
</file>

<file path=ppt/tags/tag185.xml><?xml version="1.0" encoding="utf-8"?>
<p:tagLst xmlns:p="http://schemas.openxmlformats.org/presentationml/2006/main">
  <p:tag name="PA" val="v4.1.3"/>
</p:tagLst>
</file>

<file path=ppt/tags/tag186.xml><?xml version="1.0" encoding="utf-8"?>
<p:tagLst xmlns:p="http://schemas.openxmlformats.org/presentationml/2006/main">
  <p:tag name="PA" val="v4.1.3"/>
</p:tagLst>
</file>

<file path=ppt/tags/tag187.xml><?xml version="1.0" encoding="utf-8"?>
<p:tagLst xmlns:p="http://schemas.openxmlformats.org/presentationml/2006/main">
  <p:tag name="PA" val="v4.1.3"/>
</p:tagLst>
</file>

<file path=ppt/tags/tag188.xml><?xml version="1.0" encoding="utf-8"?>
<p:tagLst xmlns:p="http://schemas.openxmlformats.org/presentationml/2006/main">
  <p:tag name="PA" val="v4.1.3"/>
</p:tagLst>
</file>

<file path=ppt/tags/tag189.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190.xml><?xml version="1.0" encoding="utf-8"?>
<p:tagLst xmlns:p="http://schemas.openxmlformats.org/presentationml/2006/main">
  <p:tag name="PA" val="v4.1.3"/>
</p:tagLst>
</file>

<file path=ppt/tags/tag191.xml><?xml version="1.0" encoding="utf-8"?>
<p:tagLst xmlns:p="http://schemas.openxmlformats.org/presentationml/2006/main">
  <p:tag name="PA" val="v4.1.3"/>
</p:tagLst>
</file>

<file path=ppt/tags/tag192.xml><?xml version="1.0" encoding="utf-8"?>
<p:tagLst xmlns:p="http://schemas.openxmlformats.org/presentationml/2006/main">
  <p:tag name="PA" val="v4.1.3"/>
</p:tagLst>
</file>

<file path=ppt/tags/tag193.xml><?xml version="1.0" encoding="utf-8"?>
<p:tagLst xmlns:p="http://schemas.openxmlformats.org/presentationml/2006/main">
  <p:tag name="PA" val="v4.1.3"/>
</p:tagLst>
</file>

<file path=ppt/tags/tag194.xml><?xml version="1.0" encoding="utf-8"?>
<p:tagLst xmlns:p="http://schemas.openxmlformats.org/presentationml/2006/main">
  <p:tag name="PA" val="v4.1.3"/>
</p:tagLst>
</file>

<file path=ppt/tags/tag195.xml><?xml version="1.0" encoding="utf-8"?>
<p:tagLst xmlns:p="http://schemas.openxmlformats.org/presentationml/2006/main">
  <p:tag name="PA" val="v4.1.3"/>
</p:tagLst>
</file>

<file path=ppt/tags/tag196.xml><?xml version="1.0" encoding="utf-8"?>
<p:tagLst xmlns:p="http://schemas.openxmlformats.org/presentationml/2006/main">
  <p:tag name="PA" val="v4.1.3"/>
</p:tagLst>
</file>

<file path=ppt/tags/tag197.xml><?xml version="1.0" encoding="utf-8"?>
<p:tagLst xmlns:p="http://schemas.openxmlformats.org/presentationml/2006/main">
  <p:tag name="PA" val="v4.1.3"/>
</p:tagLst>
</file>

<file path=ppt/tags/tag198.xml><?xml version="1.0" encoding="utf-8"?>
<p:tagLst xmlns:p="http://schemas.openxmlformats.org/presentationml/2006/main">
  <p:tag name="PA" val="v4.1.3"/>
</p:tagLst>
</file>

<file path=ppt/tags/tag199.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00.xml><?xml version="1.0" encoding="utf-8"?>
<p:tagLst xmlns:p="http://schemas.openxmlformats.org/presentationml/2006/main">
  <p:tag name="PA" val="v4.1.3"/>
</p:tagLst>
</file>

<file path=ppt/tags/tag201.xml><?xml version="1.0" encoding="utf-8"?>
<p:tagLst xmlns:p="http://schemas.openxmlformats.org/presentationml/2006/main">
  <p:tag name="PA" val="v4.1.3"/>
</p:tagLst>
</file>

<file path=ppt/tags/tag202.xml><?xml version="1.0" encoding="utf-8"?>
<p:tagLst xmlns:p="http://schemas.openxmlformats.org/presentationml/2006/main">
  <p:tag name="PA" val="v4.1.3"/>
</p:tagLst>
</file>

<file path=ppt/tags/tag203.xml><?xml version="1.0" encoding="utf-8"?>
<p:tagLst xmlns:p="http://schemas.openxmlformats.org/presentationml/2006/main">
  <p:tag name="PA" val="v4.1.3"/>
</p:tagLst>
</file>

<file path=ppt/tags/tag204.xml><?xml version="1.0" encoding="utf-8"?>
<p:tagLst xmlns:p="http://schemas.openxmlformats.org/presentationml/2006/main">
  <p:tag name="RAINPROBLEM" val="ProblemBody"/>
</p:tagLst>
</file>

<file path=ppt/tags/tag205.xml><?xml version="1.0" encoding="utf-8"?>
<p:tagLst xmlns:p="http://schemas.openxmlformats.org/presentationml/2006/main">
  <p:tag name="RAINPROBLEM" val="ProblemSubmit"/>
  <p:tag name="RAINPROBLEMTYPE" val="ShortAnswer"/>
</p:tagLst>
</file>

<file path=ppt/tags/tag206.xml><?xml version="1.0" encoding="utf-8"?>
<p:tagLst xmlns:p="http://schemas.openxmlformats.org/presentationml/2006/main">
  <p:tag name="RAINPROBLEMTYPE" val="ProblemTypeMarker"/>
</p:tagLst>
</file>

<file path=ppt/tags/tag207.xml><?xml version="1.0" encoding="utf-8"?>
<p:tagLst xmlns:p="http://schemas.openxmlformats.org/presentationml/2006/main">
  <p:tag name="RAINPROBLEMTYPE" val="ProblemTypeMarker"/>
</p:tagLst>
</file>

<file path=ppt/tags/tag208.xml><?xml version="1.0" encoding="utf-8"?>
<p:tagLst xmlns:p="http://schemas.openxmlformats.org/presentationml/2006/main">
  <p:tag name="RAINPROBLEMTYPE" val="ProblemTypeMarker"/>
</p:tagLst>
</file>

<file path=ppt/tags/tag209.xml><?xml version="1.0" encoding="utf-8"?>
<p:tagLst xmlns:p="http://schemas.openxmlformats.org/presentationml/2006/main">
  <p:tag name="RAINPROBLEMTYPE" val="ProblemTypeMarker"/>
</p:tagLst>
</file>

<file path=ppt/tags/tag21.xml><?xml version="1.0" encoding="utf-8"?>
<p:tagLst xmlns:p="http://schemas.openxmlformats.org/presentationml/2006/main">
  <p:tag name="PA" val="v4.1.3"/>
</p:tagLst>
</file>

<file path=ppt/tags/tag210.xml><?xml version="1.0" encoding="utf-8"?>
<p:tagLst xmlns:p="http://schemas.openxmlformats.org/presentationml/2006/main">
  <p:tag name="RAINPROBLEMTYPE" val="ProblemTypeMarker"/>
</p:tagLst>
</file>

<file path=ppt/tags/tag211.xml><?xml version="1.0" encoding="utf-8"?>
<p:tagLst xmlns:p="http://schemas.openxmlformats.org/presentationml/2006/main">
  <p:tag name="RAINPROBLEM" val="ProblemSetting"/>
  <p:tag name="RAINPROBLEMTYPE" val="ShortAnswer"/>
</p:tagLst>
</file>

<file path=ppt/tags/tag212.xml><?xml version="1.0" encoding="utf-8"?>
<p:tagLst xmlns:p="http://schemas.openxmlformats.org/presentationml/2006/main">
  <p:tag name="RAINPROBLEM" val="ShortAnswer"/>
  <p:tag name="PROBLEMSCORE" val="2.0"/>
  <p:tag name="PROBLEMVOICEALLOWED" val="False"/>
</p:tagLst>
</file>

<file path=ppt/tags/tag213.xml><?xml version="1.0" encoding="utf-8"?>
<p:tagLst xmlns:p="http://schemas.openxmlformats.org/presentationml/2006/main">
  <p:tag name="PA" val="v4.1.3"/>
</p:tagLst>
</file>

<file path=ppt/tags/tag214.xml><?xml version="1.0" encoding="utf-8"?>
<p:tagLst xmlns:p="http://schemas.openxmlformats.org/presentationml/2006/main">
  <p:tag name="PA" val="v4.1.3"/>
</p:tagLst>
</file>

<file path=ppt/tags/tag215.xml><?xml version="1.0" encoding="utf-8"?>
<p:tagLst xmlns:p="http://schemas.openxmlformats.org/presentationml/2006/main">
  <p:tag name="PA" val="v4.1.3"/>
</p:tagLst>
</file>

<file path=ppt/tags/tag216.xml><?xml version="1.0" encoding="utf-8"?>
<p:tagLst xmlns:p="http://schemas.openxmlformats.org/presentationml/2006/main">
  <p:tag name="PA" val="v4.1.3"/>
</p:tagLst>
</file>

<file path=ppt/tags/tag217.xml><?xml version="1.0" encoding="utf-8"?>
<p:tagLst xmlns:p="http://schemas.openxmlformats.org/presentationml/2006/main">
  <p:tag name="PA" val="v4.1.3"/>
</p:tagLst>
</file>

<file path=ppt/tags/tag218.xml><?xml version="1.0" encoding="utf-8"?>
<p:tagLst xmlns:p="http://schemas.openxmlformats.org/presentationml/2006/main">
  <p:tag name="PA" val="v4.1.3"/>
</p:tagLst>
</file>

<file path=ppt/tags/tag219.xml><?xml version="1.0" encoding="utf-8"?>
<p:tagLst xmlns:p="http://schemas.openxmlformats.org/presentationml/2006/main">
  <p:tag name="PA" val="v4.1.3"/>
</p:tagLst>
</file>

<file path=ppt/tags/tag22.xml><?xml version="1.0" encoding="utf-8"?>
<p:tagLst xmlns:p="http://schemas.openxmlformats.org/presentationml/2006/main">
  <p:tag name="PA" val="v4.1.3"/>
</p:tagLst>
</file>

<file path=ppt/tags/tag220.xml><?xml version="1.0" encoding="utf-8"?>
<p:tagLst xmlns:p="http://schemas.openxmlformats.org/presentationml/2006/main">
  <p:tag name="PA" val="v4.1.3"/>
</p:tagLst>
</file>

<file path=ppt/tags/tag221.xml><?xml version="1.0" encoding="utf-8"?>
<p:tagLst xmlns:p="http://schemas.openxmlformats.org/presentationml/2006/main">
  <p:tag name="PA" val="v4.1.3"/>
</p:tagLst>
</file>

<file path=ppt/tags/tag222.xml><?xml version="1.0" encoding="utf-8"?>
<p:tagLst xmlns:p="http://schemas.openxmlformats.org/presentationml/2006/main">
  <p:tag name="PA" val="v4.1.3"/>
</p:tagLst>
</file>

<file path=ppt/tags/tag223.xml><?xml version="1.0" encoding="utf-8"?>
<p:tagLst xmlns:p="http://schemas.openxmlformats.org/presentationml/2006/main">
  <p:tag name="PA" val="v4.1.3"/>
</p:tagLst>
</file>

<file path=ppt/tags/tag224.xml><?xml version="1.0" encoding="utf-8"?>
<p:tagLst xmlns:p="http://schemas.openxmlformats.org/presentationml/2006/main">
  <p:tag name="PA" val="v4.1.3"/>
</p:tagLst>
</file>

<file path=ppt/tags/tag225.xml><?xml version="1.0" encoding="utf-8"?>
<p:tagLst xmlns:p="http://schemas.openxmlformats.org/presentationml/2006/main">
  <p:tag name="PA" val="v4.1.3"/>
</p:tagLst>
</file>

<file path=ppt/tags/tag226.xml><?xml version="1.0" encoding="utf-8"?>
<p:tagLst xmlns:p="http://schemas.openxmlformats.org/presentationml/2006/main">
  <p:tag name="PA" val="v4.1.3"/>
</p:tagLst>
</file>

<file path=ppt/tags/tag227.xml><?xml version="1.0" encoding="utf-8"?>
<p:tagLst xmlns:p="http://schemas.openxmlformats.org/presentationml/2006/main">
  <p:tag name="PA" val="v4.1.3"/>
</p:tagLst>
</file>

<file path=ppt/tags/tag228.xml><?xml version="1.0" encoding="utf-8"?>
<p:tagLst xmlns:p="http://schemas.openxmlformats.org/presentationml/2006/main">
  <p:tag name="PA" val="v4.1.3"/>
</p:tagLst>
</file>

<file path=ppt/tags/tag229.xml><?xml version="1.0" encoding="utf-8"?>
<p:tagLst xmlns:p="http://schemas.openxmlformats.org/presentationml/2006/main">
  <p:tag name="PA" val="v4.1.3"/>
</p:tagLst>
</file>

<file path=ppt/tags/tag23.xml><?xml version="1.0" encoding="utf-8"?>
<p:tagLst xmlns:p="http://schemas.openxmlformats.org/presentationml/2006/main">
  <p:tag name="PA" val="v4.1.3"/>
</p:tagLst>
</file>

<file path=ppt/tags/tag230.xml><?xml version="1.0" encoding="utf-8"?>
<p:tagLst xmlns:p="http://schemas.openxmlformats.org/presentationml/2006/main">
  <p:tag name="PA" val="v4.1.3"/>
</p:tagLst>
</file>

<file path=ppt/tags/tag231.xml><?xml version="1.0" encoding="utf-8"?>
<p:tagLst xmlns:p="http://schemas.openxmlformats.org/presentationml/2006/main">
  <p:tag name="PA" val="v4.1.3"/>
</p:tagLst>
</file>

<file path=ppt/tags/tag232.xml><?xml version="1.0" encoding="utf-8"?>
<p:tagLst xmlns:p="http://schemas.openxmlformats.org/presentationml/2006/main">
  <p:tag name="PA" val="v4.1.3"/>
</p:tagLst>
</file>

<file path=ppt/tags/tag233.xml><?xml version="1.0" encoding="utf-8"?>
<p:tagLst xmlns:p="http://schemas.openxmlformats.org/presentationml/2006/main">
  <p:tag name="PA" val="v4.1.3"/>
</p:tagLst>
</file>

<file path=ppt/tags/tag234.xml><?xml version="1.0" encoding="utf-8"?>
<p:tagLst xmlns:p="http://schemas.openxmlformats.org/presentationml/2006/main">
  <p:tag name="PA" val="v4.1.3"/>
</p:tagLst>
</file>

<file path=ppt/tags/tag235.xml><?xml version="1.0" encoding="utf-8"?>
<p:tagLst xmlns:p="http://schemas.openxmlformats.org/presentationml/2006/main">
  <p:tag name="PA" val="v4.1.3"/>
</p:tagLst>
</file>

<file path=ppt/tags/tag236.xml><?xml version="1.0" encoding="utf-8"?>
<p:tagLst xmlns:p="http://schemas.openxmlformats.org/presentationml/2006/main">
  <p:tag name="PA" val="v4.1.3"/>
</p:tagLst>
</file>

<file path=ppt/tags/tag237.xml><?xml version="1.0" encoding="utf-8"?>
<p:tagLst xmlns:p="http://schemas.openxmlformats.org/presentationml/2006/main">
  <p:tag name="PA" val="v4.1.3"/>
</p:tagLst>
</file>

<file path=ppt/tags/tag238.xml><?xml version="1.0" encoding="utf-8"?>
<p:tagLst xmlns:p="http://schemas.openxmlformats.org/presentationml/2006/main">
  <p:tag name="PA" val="v4.1.3"/>
</p:tagLst>
</file>

<file path=ppt/tags/tag239.xml><?xml version="1.0" encoding="utf-8"?>
<p:tagLst xmlns:p="http://schemas.openxmlformats.org/presentationml/2006/main">
  <p:tag name="PA" val="v4.1.3"/>
</p:tagLst>
</file>

<file path=ppt/tags/tag24.xml><?xml version="1.0" encoding="utf-8"?>
<p:tagLst xmlns:p="http://schemas.openxmlformats.org/presentationml/2006/main">
  <p:tag name="PA" val="v4.1.3"/>
</p:tagLst>
</file>

<file path=ppt/tags/tag240.xml><?xml version="1.0" encoding="utf-8"?>
<p:tagLst xmlns:p="http://schemas.openxmlformats.org/presentationml/2006/main">
  <p:tag name="PA" val="v4.1.3"/>
</p:tagLst>
</file>

<file path=ppt/tags/tag241.xml><?xml version="1.0" encoding="utf-8"?>
<p:tagLst xmlns:p="http://schemas.openxmlformats.org/presentationml/2006/main">
  <p:tag name="PA" val="v4.1.3"/>
</p:tagLst>
</file>

<file path=ppt/tags/tag242.xml><?xml version="1.0" encoding="utf-8"?>
<p:tagLst xmlns:p="http://schemas.openxmlformats.org/presentationml/2006/main">
  <p:tag name="PA" val="v4.1.3"/>
</p:tagLst>
</file>

<file path=ppt/tags/tag243.xml><?xml version="1.0" encoding="utf-8"?>
<p:tagLst xmlns:p="http://schemas.openxmlformats.org/presentationml/2006/main">
  <p:tag name="PA" val="v4.1.3"/>
</p:tagLst>
</file>

<file path=ppt/tags/tag244.xml><?xml version="1.0" encoding="utf-8"?>
<p:tagLst xmlns:p="http://schemas.openxmlformats.org/presentationml/2006/main">
  <p:tag name="PA" val="v4.1.3"/>
</p:tagLst>
</file>

<file path=ppt/tags/tag245.xml><?xml version="1.0" encoding="utf-8"?>
<p:tagLst xmlns:p="http://schemas.openxmlformats.org/presentationml/2006/main">
  <p:tag name="PA" val="v4.1.3"/>
</p:tagLst>
</file>

<file path=ppt/tags/tag246.xml><?xml version="1.0" encoding="utf-8"?>
<p:tagLst xmlns:p="http://schemas.openxmlformats.org/presentationml/2006/main">
  <p:tag name="PA" val="v4.1.3"/>
</p:tagLst>
</file>

<file path=ppt/tags/tag247.xml><?xml version="1.0" encoding="utf-8"?>
<p:tagLst xmlns:p="http://schemas.openxmlformats.org/presentationml/2006/main">
  <p:tag name="PA" val="v4.1.3"/>
</p:tagLst>
</file>

<file path=ppt/tags/tag248.xml><?xml version="1.0" encoding="utf-8"?>
<p:tagLst xmlns:p="http://schemas.openxmlformats.org/presentationml/2006/main">
  <p:tag name="PA" val="v4.1.3"/>
</p:tagLst>
</file>

<file path=ppt/tags/tag249.xml><?xml version="1.0" encoding="utf-8"?>
<p:tagLst xmlns:p="http://schemas.openxmlformats.org/presentationml/2006/main">
  <p:tag name="PA" val="v4.1.3"/>
</p:tagLst>
</file>

<file path=ppt/tags/tag25.xml><?xml version="1.0" encoding="utf-8"?>
<p:tagLst xmlns:p="http://schemas.openxmlformats.org/presentationml/2006/main">
  <p:tag name="PA" val="v4.1.3"/>
</p:tagLst>
</file>

<file path=ppt/tags/tag250.xml><?xml version="1.0" encoding="utf-8"?>
<p:tagLst xmlns:p="http://schemas.openxmlformats.org/presentationml/2006/main">
  <p:tag name="PA" val="v4.1.3"/>
</p:tagLst>
</file>

<file path=ppt/tags/tag251.xml><?xml version="1.0" encoding="utf-8"?>
<p:tagLst xmlns:p="http://schemas.openxmlformats.org/presentationml/2006/main">
  <p:tag name="PA" val="v4.1.3"/>
</p:tagLst>
</file>

<file path=ppt/tags/tag252.xml><?xml version="1.0" encoding="utf-8"?>
<p:tagLst xmlns:p="http://schemas.openxmlformats.org/presentationml/2006/main">
  <p:tag name="PA" val="v4.1.3"/>
</p:tagLst>
</file>

<file path=ppt/tags/tag253.xml><?xml version="1.0" encoding="utf-8"?>
<p:tagLst xmlns:p="http://schemas.openxmlformats.org/presentationml/2006/main">
  <p:tag name="PA" val="v4.1.3"/>
</p:tagLst>
</file>

<file path=ppt/tags/tag254.xml><?xml version="1.0" encoding="utf-8"?>
<p:tagLst xmlns:p="http://schemas.openxmlformats.org/presentationml/2006/main">
  <p:tag name="PA" val="v4.1.3"/>
</p:tagLst>
</file>

<file path=ppt/tags/tag255.xml><?xml version="1.0" encoding="utf-8"?>
<p:tagLst xmlns:p="http://schemas.openxmlformats.org/presentationml/2006/main">
  <p:tag name="PA" val="v4.1.3"/>
</p:tagLst>
</file>

<file path=ppt/tags/tag256.xml><?xml version="1.0" encoding="utf-8"?>
<p:tagLst xmlns:p="http://schemas.openxmlformats.org/presentationml/2006/main">
  <p:tag name="PA" val="v4.1.3"/>
</p:tagLst>
</file>

<file path=ppt/tags/tag257.xml><?xml version="1.0" encoding="utf-8"?>
<p:tagLst xmlns:p="http://schemas.openxmlformats.org/presentationml/2006/main">
  <p:tag name="PA" val="v4.1.3"/>
</p:tagLst>
</file>

<file path=ppt/tags/tag258.xml><?xml version="1.0" encoding="utf-8"?>
<p:tagLst xmlns:p="http://schemas.openxmlformats.org/presentationml/2006/main">
  <p:tag name="PA" val="v4.1.3"/>
</p:tagLst>
</file>

<file path=ppt/tags/tag259.xml><?xml version="1.0" encoding="utf-8"?>
<p:tagLst xmlns:p="http://schemas.openxmlformats.org/presentationml/2006/main">
  <p:tag name="PA" val="v4.1.3"/>
</p:tagLst>
</file>

<file path=ppt/tags/tag26.xml><?xml version="1.0" encoding="utf-8"?>
<p:tagLst xmlns:p="http://schemas.openxmlformats.org/presentationml/2006/main">
  <p:tag name="PA" val="v4.1.3"/>
</p:tagLst>
</file>

<file path=ppt/tags/tag260.xml><?xml version="1.0" encoding="utf-8"?>
<p:tagLst xmlns:p="http://schemas.openxmlformats.org/presentationml/2006/main">
  <p:tag name="PA" val="v4.1.3"/>
</p:tagLst>
</file>

<file path=ppt/tags/tag261.xml><?xml version="1.0" encoding="utf-8"?>
<p:tagLst xmlns:p="http://schemas.openxmlformats.org/presentationml/2006/main">
  <p:tag name="PA" val="v4.1.3"/>
</p:tagLst>
</file>

<file path=ppt/tags/tag262.xml><?xml version="1.0" encoding="utf-8"?>
<p:tagLst xmlns:p="http://schemas.openxmlformats.org/presentationml/2006/main">
  <p:tag name="PA" val="v4.1.3"/>
</p:tagLst>
</file>

<file path=ppt/tags/tag263.xml><?xml version="1.0" encoding="utf-8"?>
<p:tagLst xmlns:p="http://schemas.openxmlformats.org/presentationml/2006/main">
  <p:tag name="PA" val="v4.1.3"/>
</p:tagLst>
</file>

<file path=ppt/tags/tag264.xml><?xml version="1.0" encoding="utf-8"?>
<p:tagLst xmlns:p="http://schemas.openxmlformats.org/presentationml/2006/main">
  <p:tag name="PA" val="v4.1.3"/>
</p:tagLst>
</file>

<file path=ppt/tags/tag265.xml><?xml version="1.0" encoding="utf-8"?>
<p:tagLst xmlns:p="http://schemas.openxmlformats.org/presentationml/2006/main">
  <p:tag name="PA" val="v4.1.3"/>
</p:tagLst>
</file>

<file path=ppt/tags/tag266.xml><?xml version="1.0" encoding="utf-8"?>
<p:tagLst xmlns:p="http://schemas.openxmlformats.org/presentationml/2006/main">
  <p:tag name="PA" val="v4.1.3"/>
</p:tagLst>
</file>

<file path=ppt/tags/tag267.xml><?xml version="1.0" encoding="utf-8"?>
<p:tagLst xmlns:p="http://schemas.openxmlformats.org/presentationml/2006/main">
  <p:tag name="PA" val="v4.1.3"/>
</p:tagLst>
</file>

<file path=ppt/tags/tag268.xml><?xml version="1.0" encoding="utf-8"?>
<p:tagLst xmlns:p="http://schemas.openxmlformats.org/presentationml/2006/main">
  <p:tag name="PA" val="v4.1.3"/>
</p:tagLst>
</file>

<file path=ppt/tags/tag269.xml><?xml version="1.0" encoding="utf-8"?>
<p:tagLst xmlns:p="http://schemas.openxmlformats.org/presentationml/2006/main">
  <p:tag name="PA" val="v4.1.3"/>
</p:tagLst>
</file>

<file path=ppt/tags/tag27.xml><?xml version="1.0" encoding="utf-8"?>
<p:tagLst xmlns:p="http://schemas.openxmlformats.org/presentationml/2006/main">
  <p:tag name="PA" val="v4.1.3"/>
</p:tagLst>
</file>

<file path=ppt/tags/tag270.xml><?xml version="1.0" encoding="utf-8"?>
<p:tagLst xmlns:p="http://schemas.openxmlformats.org/presentationml/2006/main">
  <p:tag name="PA" val="v4.1.3"/>
</p:tagLst>
</file>

<file path=ppt/tags/tag271.xml><?xml version="1.0" encoding="utf-8"?>
<p:tagLst xmlns:p="http://schemas.openxmlformats.org/presentationml/2006/main">
  <p:tag name="PA" val="v4.1.3"/>
</p:tagLst>
</file>

<file path=ppt/tags/tag272.xml><?xml version="1.0" encoding="utf-8"?>
<p:tagLst xmlns:p="http://schemas.openxmlformats.org/presentationml/2006/main">
  <p:tag name="PA" val="v4.1.3"/>
</p:tagLst>
</file>

<file path=ppt/tags/tag273.xml><?xml version="1.0" encoding="utf-8"?>
<p:tagLst xmlns:p="http://schemas.openxmlformats.org/presentationml/2006/main">
  <p:tag name="PA" val="v4.1.3"/>
</p:tagLst>
</file>

<file path=ppt/tags/tag274.xml><?xml version="1.0" encoding="utf-8"?>
<p:tagLst xmlns:p="http://schemas.openxmlformats.org/presentationml/2006/main">
  <p:tag name="PA" val="v4.1.3"/>
</p:tagLst>
</file>

<file path=ppt/tags/tag275.xml><?xml version="1.0" encoding="utf-8"?>
<p:tagLst xmlns:p="http://schemas.openxmlformats.org/presentationml/2006/main">
  <p:tag name="PA" val="v4.1.3"/>
</p:tagLst>
</file>

<file path=ppt/tags/tag276.xml><?xml version="1.0" encoding="utf-8"?>
<p:tagLst xmlns:p="http://schemas.openxmlformats.org/presentationml/2006/main">
  <p:tag name="PA" val="v4.1.3"/>
</p:tagLst>
</file>

<file path=ppt/tags/tag277.xml><?xml version="1.0" encoding="utf-8"?>
<p:tagLst xmlns:p="http://schemas.openxmlformats.org/presentationml/2006/main">
  <p:tag name="PA" val="v4.1.3"/>
</p:tagLst>
</file>

<file path=ppt/tags/tag278.xml><?xml version="1.0" encoding="utf-8"?>
<p:tagLst xmlns:p="http://schemas.openxmlformats.org/presentationml/2006/main">
  <p:tag name="PA" val="v4.1.3"/>
</p:tagLst>
</file>

<file path=ppt/tags/tag279.xml><?xml version="1.0" encoding="utf-8"?>
<p:tagLst xmlns:p="http://schemas.openxmlformats.org/presentationml/2006/main">
  <p:tag name="PA" val="v4.1.3"/>
</p:tagLst>
</file>

<file path=ppt/tags/tag28.xml><?xml version="1.0" encoding="utf-8"?>
<p:tagLst xmlns:p="http://schemas.openxmlformats.org/presentationml/2006/main">
  <p:tag name="PA" val="v4.1.3"/>
</p:tagLst>
</file>

<file path=ppt/tags/tag280.xml><?xml version="1.0" encoding="utf-8"?>
<p:tagLst xmlns:p="http://schemas.openxmlformats.org/presentationml/2006/main">
  <p:tag name="PA" val="v4.1.3"/>
</p:tagLst>
</file>

<file path=ppt/tags/tag281.xml><?xml version="1.0" encoding="utf-8"?>
<p:tagLst xmlns:p="http://schemas.openxmlformats.org/presentationml/2006/main">
  <p:tag name="PA" val="v4.1.3"/>
</p:tagLst>
</file>

<file path=ppt/tags/tag282.xml><?xml version="1.0" encoding="utf-8"?>
<p:tagLst xmlns:p="http://schemas.openxmlformats.org/presentationml/2006/main">
  <p:tag name="PA" val="v4.1.3"/>
</p:tagLst>
</file>

<file path=ppt/tags/tag283.xml><?xml version="1.0" encoding="utf-8"?>
<p:tagLst xmlns:p="http://schemas.openxmlformats.org/presentationml/2006/main">
  <p:tag name="PA" val="v4.1.3"/>
</p:tagLst>
</file>

<file path=ppt/tags/tag284.xml><?xml version="1.0" encoding="utf-8"?>
<p:tagLst xmlns:p="http://schemas.openxmlformats.org/presentationml/2006/main">
  <p:tag name="PA" val="v4.1.3"/>
</p:tagLst>
</file>

<file path=ppt/tags/tag285.xml><?xml version="1.0" encoding="utf-8"?>
<p:tagLst xmlns:p="http://schemas.openxmlformats.org/presentationml/2006/main">
  <p:tag name="PA" val="v4.1.3"/>
</p:tagLst>
</file>

<file path=ppt/tags/tag286.xml><?xml version="1.0" encoding="utf-8"?>
<p:tagLst xmlns:p="http://schemas.openxmlformats.org/presentationml/2006/main">
  <p:tag name="PA" val="v4.1.3"/>
</p:tagLst>
</file>

<file path=ppt/tags/tag287.xml><?xml version="1.0" encoding="utf-8"?>
<p:tagLst xmlns:p="http://schemas.openxmlformats.org/presentationml/2006/main">
  <p:tag name="PA" val="v4.1.3"/>
</p:tagLst>
</file>

<file path=ppt/tags/tag288.xml><?xml version="1.0" encoding="utf-8"?>
<p:tagLst xmlns:p="http://schemas.openxmlformats.org/presentationml/2006/main">
  <p:tag name="PA" val="v4.1.3"/>
</p:tagLst>
</file>

<file path=ppt/tags/tag289.xml><?xml version="1.0" encoding="utf-8"?>
<p:tagLst xmlns:p="http://schemas.openxmlformats.org/presentationml/2006/main">
  <p:tag name="PA" val="v4.1.3"/>
</p:tagLst>
</file>

<file path=ppt/tags/tag29.xml><?xml version="1.0" encoding="utf-8"?>
<p:tagLst xmlns:p="http://schemas.openxmlformats.org/presentationml/2006/main">
  <p:tag name="PA" val="v4.1.3"/>
</p:tagLst>
</file>

<file path=ppt/tags/tag290.xml><?xml version="1.0" encoding="utf-8"?>
<p:tagLst xmlns:p="http://schemas.openxmlformats.org/presentationml/2006/main">
  <p:tag name="PA" val="v4.1.3"/>
</p:tagLst>
</file>

<file path=ppt/tags/tag291.xml><?xml version="1.0" encoding="utf-8"?>
<p:tagLst xmlns:p="http://schemas.openxmlformats.org/presentationml/2006/main">
  <p:tag name="PA" val="v4.1.3"/>
</p:tagLst>
</file>

<file path=ppt/tags/tag292.xml><?xml version="1.0" encoding="utf-8"?>
<p:tagLst xmlns:p="http://schemas.openxmlformats.org/presentationml/2006/main">
  <p:tag name="PA" val="v4.1.3"/>
</p:tagLst>
</file>

<file path=ppt/tags/tag293.xml><?xml version="1.0" encoding="utf-8"?>
<p:tagLst xmlns:p="http://schemas.openxmlformats.org/presentationml/2006/main">
  <p:tag name="PA" val="v4.1.3"/>
</p:tagLst>
</file>

<file path=ppt/tags/tag294.xml><?xml version="1.0" encoding="utf-8"?>
<p:tagLst xmlns:p="http://schemas.openxmlformats.org/presentationml/2006/main">
  <p:tag name="PA" val="v4.1.3"/>
</p:tagLst>
</file>

<file path=ppt/tags/tag295.xml><?xml version="1.0" encoding="utf-8"?>
<p:tagLst xmlns:p="http://schemas.openxmlformats.org/presentationml/2006/main">
  <p:tag name="PA" val="v4.1.3"/>
</p:tagLst>
</file>

<file path=ppt/tags/tag296.xml><?xml version="1.0" encoding="utf-8"?>
<p:tagLst xmlns:p="http://schemas.openxmlformats.org/presentationml/2006/main">
  <p:tag name="PA" val="v4.1.3"/>
</p:tagLst>
</file>

<file path=ppt/tags/tag297.xml><?xml version="1.0" encoding="utf-8"?>
<p:tagLst xmlns:p="http://schemas.openxmlformats.org/presentationml/2006/main">
  <p:tag name="PA" val="v4.1.3"/>
</p:tagLst>
</file>

<file path=ppt/tags/tag298.xml><?xml version="1.0" encoding="utf-8"?>
<p:tagLst xmlns:p="http://schemas.openxmlformats.org/presentationml/2006/main">
  <p:tag name="PA" val="v4.1.3"/>
</p:tagLst>
</file>

<file path=ppt/tags/tag299.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PA" val="v4.1.3"/>
</p:tagLst>
</file>

<file path=ppt/tags/tag300.xml><?xml version="1.0" encoding="utf-8"?>
<p:tagLst xmlns:p="http://schemas.openxmlformats.org/presentationml/2006/main">
  <p:tag name="PA" val="v4.1.3"/>
</p:tagLst>
</file>

<file path=ppt/tags/tag301.xml><?xml version="1.0" encoding="utf-8"?>
<p:tagLst xmlns:p="http://schemas.openxmlformats.org/presentationml/2006/main">
  <p:tag name="PA" val="v4.1.3"/>
</p:tagLst>
</file>

<file path=ppt/tags/tag302.xml><?xml version="1.0" encoding="utf-8"?>
<p:tagLst xmlns:p="http://schemas.openxmlformats.org/presentationml/2006/main">
  <p:tag name="PA" val="v4.1.3"/>
</p:tagLst>
</file>

<file path=ppt/tags/tag303.xml><?xml version="1.0" encoding="utf-8"?>
<p:tagLst xmlns:p="http://schemas.openxmlformats.org/presentationml/2006/main">
  <p:tag name="PA" val="v4.1.3"/>
</p:tagLst>
</file>

<file path=ppt/tags/tag304.xml><?xml version="1.0" encoding="utf-8"?>
<p:tagLst xmlns:p="http://schemas.openxmlformats.org/presentationml/2006/main">
  <p:tag name="PA" val="v4.1.3"/>
</p:tagLst>
</file>

<file path=ppt/tags/tag305.xml><?xml version="1.0" encoding="utf-8"?>
<p:tagLst xmlns:p="http://schemas.openxmlformats.org/presentationml/2006/main">
  <p:tag name="PA" val="v4.1.3"/>
</p:tagLst>
</file>

<file path=ppt/tags/tag306.xml><?xml version="1.0" encoding="utf-8"?>
<p:tagLst xmlns:p="http://schemas.openxmlformats.org/presentationml/2006/main">
  <p:tag name="PA" val="v4.1.3"/>
</p:tagLst>
</file>

<file path=ppt/tags/tag307.xml><?xml version="1.0" encoding="utf-8"?>
<p:tagLst xmlns:p="http://schemas.openxmlformats.org/presentationml/2006/main">
  <p:tag name="PA" val="v4.1.3"/>
</p:tagLst>
</file>

<file path=ppt/tags/tag308.xml><?xml version="1.0" encoding="utf-8"?>
<p:tagLst xmlns:p="http://schemas.openxmlformats.org/presentationml/2006/main">
  <p:tag name="PA" val="v4.1.3"/>
</p:tagLst>
</file>

<file path=ppt/tags/tag309.xml><?xml version="1.0" encoding="utf-8"?>
<p:tagLst xmlns:p="http://schemas.openxmlformats.org/presentationml/2006/main">
  <p:tag name="PA" val="v4.1.3"/>
</p:tagLst>
</file>

<file path=ppt/tags/tag31.xml><?xml version="1.0" encoding="utf-8"?>
<p:tagLst xmlns:p="http://schemas.openxmlformats.org/presentationml/2006/main">
  <p:tag name="PA" val="v4.1.3"/>
</p:tagLst>
</file>

<file path=ppt/tags/tag310.xml><?xml version="1.0" encoding="utf-8"?>
<p:tagLst xmlns:p="http://schemas.openxmlformats.org/presentationml/2006/main">
  <p:tag name="PA" val="v4.1.3"/>
</p:tagLst>
</file>

<file path=ppt/tags/tag311.xml><?xml version="1.0" encoding="utf-8"?>
<p:tagLst xmlns:p="http://schemas.openxmlformats.org/presentationml/2006/main">
  <p:tag name="PA" val="v4.1.3"/>
</p:tagLst>
</file>

<file path=ppt/tags/tag312.xml><?xml version="1.0" encoding="utf-8"?>
<p:tagLst xmlns:p="http://schemas.openxmlformats.org/presentationml/2006/main">
  <p:tag name="PA" val="v4.1.3"/>
</p:tagLst>
</file>

<file path=ppt/tags/tag313.xml><?xml version="1.0" encoding="utf-8"?>
<p:tagLst xmlns:p="http://schemas.openxmlformats.org/presentationml/2006/main">
  <p:tag name="PA" val="v4.1.3"/>
</p:tagLst>
</file>

<file path=ppt/tags/tag314.xml><?xml version="1.0" encoding="utf-8"?>
<p:tagLst xmlns:p="http://schemas.openxmlformats.org/presentationml/2006/main">
  <p:tag name="PA" val="v4.1.3"/>
</p:tagLst>
</file>

<file path=ppt/tags/tag315.xml><?xml version="1.0" encoding="utf-8"?>
<p:tagLst xmlns:p="http://schemas.openxmlformats.org/presentationml/2006/main">
  <p:tag name="PA" val="v4.1.3"/>
</p:tagLst>
</file>

<file path=ppt/tags/tag316.xml><?xml version="1.0" encoding="utf-8"?>
<p:tagLst xmlns:p="http://schemas.openxmlformats.org/presentationml/2006/main">
  <p:tag name="PA" val="v4.1.3"/>
</p:tagLst>
</file>

<file path=ppt/tags/tag317.xml><?xml version="1.0" encoding="utf-8"?>
<p:tagLst xmlns:p="http://schemas.openxmlformats.org/presentationml/2006/main">
  <p:tag name="PA" val="v4.1.3"/>
</p:tagLst>
</file>

<file path=ppt/tags/tag318.xml><?xml version="1.0" encoding="utf-8"?>
<p:tagLst xmlns:p="http://schemas.openxmlformats.org/presentationml/2006/main">
  <p:tag name="PA" val="v4.1.3"/>
</p:tagLst>
</file>

<file path=ppt/tags/tag319.xml><?xml version="1.0" encoding="utf-8"?>
<p:tagLst xmlns:p="http://schemas.openxmlformats.org/presentationml/2006/main">
  <p:tag name="PA" val="v4.1.3"/>
</p:tagLst>
</file>

<file path=ppt/tags/tag32.xml><?xml version="1.0" encoding="utf-8"?>
<p:tagLst xmlns:p="http://schemas.openxmlformats.org/presentationml/2006/main">
  <p:tag name="RAINPROBLEM" val="ProblemBody"/>
</p:tagLst>
</file>

<file path=ppt/tags/tag320.xml><?xml version="1.0" encoding="utf-8"?>
<p:tagLst xmlns:p="http://schemas.openxmlformats.org/presentationml/2006/main">
  <p:tag name="PA" val="v4.1.3"/>
</p:tagLst>
</file>

<file path=ppt/tags/tag321.xml><?xml version="1.0" encoding="utf-8"?>
<p:tagLst xmlns:p="http://schemas.openxmlformats.org/presentationml/2006/main">
  <p:tag name="PA" val="v4.1.3"/>
</p:tagLst>
</file>

<file path=ppt/tags/tag322.xml><?xml version="1.0" encoding="utf-8"?>
<p:tagLst xmlns:p="http://schemas.openxmlformats.org/presentationml/2006/main">
  <p:tag name="PA" val="v4.1.3"/>
</p:tagLst>
</file>

<file path=ppt/tags/tag323.xml><?xml version="1.0" encoding="utf-8"?>
<p:tagLst xmlns:p="http://schemas.openxmlformats.org/presentationml/2006/main">
  <p:tag name="PA" val="v4.1.3"/>
</p:tagLst>
</file>

<file path=ppt/tags/tag324.xml><?xml version="1.0" encoding="utf-8"?>
<p:tagLst xmlns:p="http://schemas.openxmlformats.org/presentationml/2006/main">
  <p:tag name="PA" val="v4.1.3"/>
</p:tagLst>
</file>

<file path=ppt/tags/tag325.xml><?xml version="1.0" encoding="utf-8"?>
<p:tagLst xmlns:p="http://schemas.openxmlformats.org/presentationml/2006/main">
  <p:tag name="PA" val="v4.1.3"/>
</p:tagLst>
</file>

<file path=ppt/tags/tag326.xml><?xml version="1.0" encoding="utf-8"?>
<p:tagLst xmlns:p="http://schemas.openxmlformats.org/presentationml/2006/main">
  <p:tag name="PA" val="v4.1.3"/>
</p:tagLst>
</file>

<file path=ppt/tags/tag327.xml><?xml version="1.0" encoding="utf-8"?>
<p:tagLst xmlns:p="http://schemas.openxmlformats.org/presentationml/2006/main">
  <p:tag name="PA" val="v4.1.3"/>
</p:tagLst>
</file>

<file path=ppt/tags/tag328.xml><?xml version="1.0" encoding="utf-8"?>
<p:tagLst xmlns:p="http://schemas.openxmlformats.org/presentationml/2006/main">
  <p:tag name="PA" val="v4.1.3"/>
</p:tagLst>
</file>

<file path=ppt/tags/tag329.xml><?xml version="1.0" encoding="utf-8"?>
<p:tagLst xmlns:p="http://schemas.openxmlformats.org/presentationml/2006/main">
  <p:tag name="PA" val="v4.1.3"/>
</p:tagLst>
</file>

<file path=ppt/tags/tag33.xml><?xml version="1.0" encoding="utf-8"?>
<p:tagLst xmlns:p="http://schemas.openxmlformats.org/presentationml/2006/main">
  <p:tag name="RAINPROBLEM" val="ProblemItem"/>
</p:tagLst>
</file>

<file path=ppt/tags/tag330.xml><?xml version="1.0" encoding="utf-8"?>
<p:tagLst xmlns:p="http://schemas.openxmlformats.org/presentationml/2006/main">
  <p:tag name="PA" val="v4.1.3"/>
</p:tagLst>
</file>

<file path=ppt/tags/tag331.xml><?xml version="1.0" encoding="utf-8"?>
<p:tagLst xmlns:p="http://schemas.openxmlformats.org/presentationml/2006/main">
  <p:tag name="PA" val="v4.1.3"/>
</p:tagLst>
</file>

<file path=ppt/tags/tag332.xml><?xml version="1.0" encoding="utf-8"?>
<p:tagLst xmlns:p="http://schemas.openxmlformats.org/presentationml/2006/main">
  <p:tag name="PA" val="v4.1.3"/>
</p:tagLst>
</file>

<file path=ppt/tags/tag333.xml><?xml version="1.0" encoding="utf-8"?>
<p:tagLst xmlns:p="http://schemas.openxmlformats.org/presentationml/2006/main">
  <p:tag name="PA" val="v4.1.3"/>
</p:tagLst>
</file>

<file path=ppt/tags/tag334.xml><?xml version="1.0" encoding="utf-8"?>
<p:tagLst xmlns:p="http://schemas.openxmlformats.org/presentationml/2006/main">
  <p:tag name="PA" val="v4.1.3"/>
</p:tagLst>
</file>

<file path=ppt/tags/tag335.xml><?xml version="1.0" encoding="utf-8"?>
<p:tagLst xmlns:p="http://schemas.openxmlformats.org/presentationml/2006/main">
  <p:tag name="PA" val="v4.1.3"/>
</p:tagLst>
</file>

<file path=ppt/tags/tag336.xml><?xml version="1.0" encoding="utf-8"?>
<p:tagLst xmlns:p="http://schemas.openxmlformats.org/presentationml/2006/main">
  <p:tag name="PA" val="v4.1.3"/>
</p:tagLst>
</file>

<file path=ppt/tags/tag337.xml><?xml version="1.0" encoding="utf-8"?>
<p:tagLst xmlns:p="http://schemas.openxmlformats.org/presentationml/2006/main">
  <p:tag name="PA" val="v4.1.3"/>
</p:tagLst>
</file>

<file path=ppt/tags/tag338.xml><?xml version="1.0" encoding="utf-8"?>
<p:tagLst xmlns:p="http://schemas.openxmlformats.org/presentationml/2006/main">
  <p:tag name="PA" val="v4.1.3"/>
</p:tagLst>
</file>

<file path=ppt/tags/tag339.xml><?xml version="1.0" encoding="utf-8"?>
<p:tagLst xmlns:p="http://schemas.openxmlformats.org/presentationml/2006/main">
  <p:tag name="PA" val="v4.1.3"/>
</p:tagLst>
</file>

<file path=ppt/tags/tag34.xml><?xml version="1.0" encoding="utf-8"?>
<p:tagLst xmlns:p="http://schemas.openxmlformats.org/presentationml/2006/main">
  <p:tag name="RAINPROBLEM" val="ProblemItem"/>
</p:tagLst>
</file>

<file path=ppt/tags/tag340.xml><?xml version="1.0" encoding="utf-8"?>
<p:tagLst xmlns:p="http://schemas.openxmlformats.org/presentationml/2006/main">
  <p:tag name="PA" val="v4.1.3"/>
</p:tagLst>
</file>

<file path=ppt/tags/tag341.xml><?xml version="1.0" encoding="utf-8"?>
<p:tagLst xmlns:p="http://schemas.openxmlformats.org/presentationml/2006/main">
  <p:tag name="PA" val="v4.1.3"/>
</p:tagLst>
</file>

<file path=ppt/tags/tag342.xml><?xml version="1.0" encoding="utf-8"?>
<p:tagLst xmlns:p="http://schemas.openxmlformats.org/presentationml/2006/main">
  <p:tag name="PA" val="v4.1.3"/>
</p:tagLst>
</file>

<file path=ppt/tags/tag343.xml><?xml version="1.0" encoding="utf-8"?>
<p:tagLst xmlns:p="http://schemas.openxmlformats.org/presentationml/2006/main">
  <p:tag name="PA" val="v4.1.3"/>
</p:tagLst>
</file>

<file path=ppt/tags/tag344.xml><?xml version="1.0" encoding="utf-8"?>
<p:tagLst xmlns:p="http://schemas.openxmlformats.org/presentationml/2006/main">
  <p:tag name="PA" val="v4.1.3"/>
</p:tagLst>
</file>

<file path=ppt/tags/tag345.xml><?xml version="1.0" encoding="utf-8"?>
<p:tagLst xmlns:p="http://schemas.openxmlformats.org/presentationml/2006/main">
  <p:tag name="PA" val="v4.1.3"/>
</p:tagLst>
</file>

<file path=ppt/tags/tag346.xml><?xml version="1.0" encoding="utf-8"?>
<p:tagLst xmlns:p="http://schemas.openxmlformats.org/presentationml/2006/main">
  <p:tag name="PA" val="v4.1.3"/>
</p:tagLst>
</file>

<file path=ppt/tags/tag347.xml><?xml version="1.0" encoding="utf-8"?>
<p:tagLst xmlns:p="http://schemas.openxmlformats.org/presentationml/2006/main">
  <p:tag name="PA" val="v4.1.3"/>
</p:tagLst>
</file>

<file path=ppt/tags/tag348.xml><?xml version="1.0" encoding="utf-8"?>
<p:tagLst xmlns:p="http://schemas.openxmlformats.org/presentationml/2006/main">
  <p:tag name="KSO_WPP_MARK_KEY" val="0976a4c2-20f7-40f3-ab8d-a975315927fc"/>
  <p:tag name="COMMONDATA" val="eyJoZGlkIjoiZDQ4NjZiODczODA2Y2U1MTAxNDQwYzA3NWI2NGM0MzAifQ=="/>
</p:tagLst>
</file>

<file path=ppt/tags/tag35.xml><?xml version="1.0" encoding="utf-8"?>
<p:tagLst xmlns:p="http://schemas.openxmlformats.org/presentationml/2006/main">
  <p:tag name="RAINPROBLEM" val="ProblemBullet"/>
  <p:tag name="RAINPROBLEMTYPE" val="Polling"/>
  <p:tag name="RAINBULLET" val="Wrong"/>
</p:tagLst>
</file>

<file path=ppt/tags/tag36.xml><?xml version="1.0" encoding="utf-8"?>
<p:tagLst xmlns:p="http://schemas.openxmlformats.org/presentationml/2006/main">
  <p:tag name="RAINPROBLEM" val="ProblemBullet"/>
  <p:tag name="RAINPROBLEMTYPE" val="Polling"/>
  <p:tag name="RAINBULLET" val="Wrong"/>
</p:tagLst>
</file>

<file path=ppt/tags/tag37.xml><?xml version="1.0" encoding="utf-8"?>
<p:tagLst xmlns:p="http://schemas.openxmlformats.org/presentationml/2006/main">
  <p:tag name="RAINPROBLEM" val="ProblemSubmit"/>
  <p:tag name="RAINPROBLEMTYPE" val="Polling"/>
</p:tagLst>
</file>

<file path=ppt/tags/tag38.xml><?xml version="1.0" encoding="utf-8"?>
<p:tagLst xmlns:p="http://schemas.openxmlformats.org/presentationml/2006/main">
  <p:tag name="RAINPROBLEMTYPE" val="ProblemTypeMarker"/>
</p:tagLst>
</file>

<file path=ppt/tags/tag39.xml><?xml version="1.0" encoding="utf-8"?>
<p:tagLst xmlns:p="http://schemas.openxmlformats.org/presentationml/2006/main">
  <p:tag name="RAINPROBLEMTYPE" val="ProblemTypeMarker"/>
</p:tagLst>
</file>

<file path=ppt/tags/tag4.xml><?xml version="1.0" encoding="utf-8"?>
<p:tagLst xmlns:p="http://schemas.openxmlformats.org/presentationml/2006/main">
  <p:tag name="PA" val="v4.1.3"/>
</p:tagLst>
</file>

<file path=ppt/tags/tag40.xml><?xml version="1.0" encoding="utf-8"?>
<p:tagLst xmlns:p="http://schemas.openxmlformats.org/presentationml/2006/main">
  <p:tag name="RAINPROBLEMTYPE" val="ProblemTypeMarker"/>
</p:tagLst>
</file>

<file path=ppt/tags/tag41.xml><?xml version="1.0" encoding="utf-8"?>
<p:tagLst xmlns:p="http://schemas.openxmlformats.org/presentationml/2006/main">
  <p:tag name="RAINPROBLEMTYPE" val="ProblemTypeMarker"/>
</p:tagLst>
</file>

<file path=ppt/tags/tag42.xml><?xml version="1.0" encoding="utf-8"?>
<p:tagLst xmlns:p="http://schemas.openxmlformats.org/presentationml/2006/main">
  <p:tag name="RAINPROBLEMTYPE" val="ProblemTypeMarker"/>
  <p:tag name="RAINPROBLEM" val="PollingAnswer"/>
</p:tagLst>
</file>

<file path=ppt/tags/tag43.xml><?xml version="1.0" encoding="utf-8"?>
<p:tagLst xmlns:p="http://schemas.openxmlformats.org/presentationml/2006/main">
  <p:tag name="RAINPROBLEM" val="ProblemSetting"/>
  <p:tag name="RAINPROBLEMTYPE" val="Polling"/>
</p:tagLst>
</file>

<file path=ppt/tags/tag44.xml><?xml version="1.0" encoding="utf-8"?>
<p:tagLst xmlns:p="http://schemas.openxmlformats.org/presentationml/2006/main">
  <p:tag name="RAINPROBLEM" val="Polling"/>
  <p:tag name="PROBLEMSCORE" val="0.0"/>
  <p:tag name="ANONYMOUSPOLLING" val="False"/>
</p:tagLst>
</file>

<file path=ppt/tags/tag45.xml><?xml version="1.0" encoding="utf-8"?>
<p:tagLst xmlns:p="http://schemas.openxmlformats.org/presentationml/2006/main">
  <p:tag name="PA" val="v4.1.3"/>
</p:tagLst>
</file>

<file path=ppt/tags/tag46.xml><?xml version="1.0" encoding="utf-8"?>
<p:tagLst xmlns:p="http://schemas.openxmlformats.org/presentationml/2006/main">
  <p:tag name="PA" val="v4.1.3"/>
</p:tagLst>
</file>

<file path=ppt/tags/tag47.xml><?xml version="1.0" encoding="utf-8"?>
<p:tagLst xmlns:p="http://schemas.openxmlformats.org/presentationml/2006/main">
  <p:tag name="PA" val="v4.1.3"/>
</p:tagLst>
</file>

<file path=ppt/tags/tag48.xml><?xml version="1.0" encoding="utf-8"?>
<p:tagLst xmlns:p="http://schemas.openxmlformats.org/presentationml/2006/main">
  <p:tag name="PA" val="v4.1.3"/>
</p:tagLst>
</file>

<file path=ppt/tags/tag49.xml><?xml version="1.0" encoding="utf-8"?>
<p:tagLst xmlns:p="http://schemas.openxmlformats.org/presentationml/2006/main">
  <p:tag name="PA" val="v4.1.3"/>
</p:tagLst>
</file>

<file path=ppt/tags/tag5.xml><?xml version="1.0" encoding="utf-8"?>
<p:tagLst xmlns:p="http://schemas.openxmlformats.org/presentationml/2006/main">
  <p:tag name="PA" val="v4.1.3"/>
</p:tagLst>
</file>

<file path=ppt/tags/tag50.xml><?xml version="1.0" encoding="utf-8"?>
<p:tagLst xmlns:p="http://schemas.openxmlformats.org/presentationml/2006/main">
  <p:tag name="PA" val="v4.1.3"/>
</p:tagLst>
</file>

<file path=ppt/tags/tag51.xml><?xml version="1.0" encoding="utf-8"?>
<p:tagLst xmlns:p="http://schemas.openxmlformats.org/presentationml/2006/main">
  <p:tag name="PA" val="v4.1.3"/>
</p:tagLst>
</file>

<file path=ppt/tags/tag52.xml><?xml version="1.0" encoding="utf-8"?>
<p:tagLst xmlns:p="http://schemas.openxmlformats.org/presentationml/2006/main">
  <p:tag name="PA" val="v4.1.3"/>
</p:tagLst>
</file>

<file path=ppt/tags/tag53.xml><?xml version="1.0" encoding="utf-8"?>
<p:tagLst xmlns:p="http://schemas.openxmlformats.org/presentationml/2006/main">
  <p:tag name="PA" val="v4.1.3"/>
</p:tagLst>
</file>

<file path=ppt/tags/tag54.xml><?xml version="1.0" encoding="utf-8"?>
<p:tagLst xmlns:p="http://schemas.openxmlformats.org/presentationml/2006/main">
  <p:tag name="PA" val="v4.1.3"/>
</p:tagLst>
</file>

<file path=ppt/tags/tag55.xml><?xml version="1.0" encoding="utf-8"?>
<p:tagLst xmlns:p="http://schemas.openxmlformats.org/presentationml/2006/main">
  <p:tag name="PA" val="v4.1.3"/>
</p:tagLst>
</file>

<file path=ppt/tags/tag56.xml><?xml version="1.0" encoding="utf-8"?>
<p:tagLst xmlns:p="http://schemas.openxmlformats.org/presentationml/2006/main">
  <p:tag name="PA" val="v4.1.3"/>
</p:tagLst>
</file>

<file path=ppt/tags/tag57.xml><?xml version="1.0" encoding="utf-8"?>
<p:tagLst xmlns:p="http://schemas.openxmlformats.org/presentationml/2006/main">
  <p:tag name="PA" val="v4.1.3"/>
</p:tagLst>
</file>

<file path=ppt/tags/tag58.xml><?xml version="1.0" encoding="utf-8"?>
<p:tagLst xmlns:p="http://schemas.openxmlformats.org/presentationml/2006/main">
  <p:tag name="PA" val="v4.1.3"/>
</p:tagLst>
</file>

<file path=ppt/tags/tag59.xml><?xml version="1.0" encoding="utf-8"?>
<p:tagLst xmlns:p="http://schemas.openxmlformats.org/presentationml/2006/main">
  <p:tag name="PA" val="v4.1.3"/>
</p:tagLst>
</file>

<file path=ppt/tags/tag6.xml><?xml version="1.0" encoding="utf-8"?>
<p:tagLst xmlns:p="http://schemas.openxmlformats.org/presentationml/2006/main">
  <p:tag name="PA" val="v4.1.3"/>
</p:tagLst>
</file>

<file path=ppt/tags/tag60.xml><?xml version="1.0" encoding="utf-8"?>
<p:tagLst xmlns:p="http://schemas.openxmlformats.org/presentationml/2006/main">
  <p:tag name="PA" val="v4.1.3"/>
</p:tagLst>
</file>

<file path=ppt/tags/tag61.xml><?xml version="1.0" encoding="utf-8"?>
<p:tagLst xmlns:p="http://schemas.openxmlformats.org/presentationml/2006/main">
  <p:tag name="PA" val="v4.1.3"/>
</p:tagLst>
</file>

<file path=ppt/tags/tag62.xml><?xml version="1.0" encoding="utf-8"?>
<p:tagLst xmlns:p="http://schemas.openxmlformats.org/presentationml/2006/main">
  <p:tag name="PA" val="v4.1.3"/>
</p:tagLst>
</file>

<file path=ppt/tags/tag63.xml><?xml version="1.0" encoding="utf-8"?>
<p:tagLst xmlns:p="http://schemas.openxmlformats.org/presentationml/2006/main">
  <p:tag name="PA" val="v4.1.3"/>
</p:tagLst>
</file>

<file path=ppt/tags/tag64.xml><?xml version="1.0" encoding="utf-8"?>
<p:tagLst xmlns:p="http://schemas.openxmlformats.org/presentationml/2006/main">
  <p:tag name="PA" val="v4.1.3"/>
</p:tagLst>
</file>

<file path=ppt/tags/tag65.xml><?xml version="1.0" encoding="utf-8"?>
<p:tagLst xmlns:p="http://schemas.openxmlformats.org/presentationml/2006/main">
  <p:tag name="PA" val="v4.1.3"/>
</p:tagLst>
</file>

<file path=ppt/tags/tag66.xml><?xml version="1.0" encoding="utf-8"?>
<p:tagLst xmlns:p="http://schemas.openxmlformats.org/presentationml/2006/main">
  <p:tag name="PA" val="v4.1.3"/>
</p:tagLst>
</file>

<file path=ppt/tags/tag67.xml><?xml version="1.0" encoding="utf-8"?>
<p:tagLst xmlns:p="http://schemas.openxmlformats.org/presentationml/2006/main">
  <p:tag name="PA" val="v4.1.3"/>
</p:tagLst>
</file>

<file path=ppt/tags/tag68.xml><?xml version="1.0" encoding="utf-8"?>
<p:tagLst xmlns:p="http://schemas.openxmlformats.org/presentationml/2006/main">
  <p:tag name="PA" val="v4.1.3"/>
</p:tagLst>
</file>

<file path=ppt/tags/tag69.xml><?xml version="1.0" encoding="utf-8"?>
<p:tagLst xmlns:p="http://schemas.openxmlformats.org/presentationml/2006/main">
  <p:tag name="PA" val="v4.1.3"/>
</p:tagLst>
</file>

<file path=ppt/tags/tag7.xml><?xml version="1.0" encoding="utf-8"?>
<p:tagLst xmlns:p="http://schemas.openxmlformats.org/presentationml/2006/main">
  <p:tag name="PA" val="v4.1.3"/>
</p:tagLst>
</file>

<file path=ppt/tags/tag70.xml><?xml version="1.0" encoding="utf-8"?>
<p:tagLst xmlns:p="http://schemas.openxmlformats.org/presentationml/2006/main">
  <p:tag name="PA" val="v4.1.3"/>
</p:tagLst>
</file>

<file path=ppt/tags/tag71.xml><?xml version="1.0" encoding="utf-8"?>
<p:tagLst xmlns:p="http://schemas.openxmlformats.org/presentationml/2006/main">
  <p:tag name="PA" val="v4.1.3"/>
</p:tagLst>
</file>

<file path=ppt/tags/tag72.xml><?xml version="1.0" encoding="utf-8"?>
<p:tagLst xmlns:p="http://schemas.openxmlformats.org/presentationml/2006/main">
  <p:tag name="PA" val="v4.1.3"/>
</p:tagLst>
</file>

<file path=ppt/tags/tag73.xml><?xml version="1.0" encoding="utf-8"?>
<p:tagLst xmlns:p="http://schemas.openxmlformats.org/presentationml/2006/main">
  <p:tag name="PA" val="v4.1.3"/>
</p:tagLst>
</file>

<file path=ppt/tags/tag74.xml><?xml version="1.0" encoding="utf-8"?>
<p:tagLst xmlns:p="http://schemas.openxmlformats.org/presentationml/2006/main">
  <p:tag name="PA" val="v4.1.3"/>
</p:tagLst>
</file>

<file path=ppt/tags/tag75.xml><?xml version="1.0" encoding="utf-8"?>
<p:tagLst xmlns:p="http://schemas.openxmlformats.org/presentationml/2006/main">
  <p:tag name="PA" val="v4.1.3"/>
</p:tagLst>
</file>

<file path=ppt/tags/tag76.xml><?xml version="1.0" encoding="utf-8"?>
<p:tagLst xmlns:p="http://schemas.openxmlformats.org/presentationml/2006/main">
  <p:tag name="PA" val="v4.1.3"/>
</p:tagLst>
</file>

<file path=ppt/tags/tag77.xml><?xml version="1.0" encoding="utf-8"?>
<p:tagLst xmlns:p="http://schemas.openxmlformats.org/presentationml/2006/main">
  <p:tag name="PA" val="v4.1.3"/>
</p:tagLst>
</file>

<file path=ppt/tags/tag78.xml><?xml version="1.0" encoding="utf-8"?>
<p:tagLst xmlns:p="http://schemas.openxmlformats.org/presentationml/2006/main">
  <p:tag name="PA" val="v4.1.3"/>
</p:tagLst>
</file>

<file path=ppt/tags/tag79.xml><?xml version="1.0" encoding="utf-8"?>
<p:tagLst xmlns:p="http://schemas.openxmlformats.org/presentationml/2006/main">
  <p:tag name="PA" val="v4.1.3"/>
</p:tagLst>
</file>

<file path=ppt/tags/tag8.xml><?xml version="1.0" encoding="utf-8"?>
<p:tagLst xmlns:p="http://schemas.openxmlformats.org/presentationml/2006/main">
  <p:tag name="PA" val="v4.1.3"/>
</p:tagLst>
</file>

<file path=ppt/tags/tag80.xml><?xml version="1.0" encoding="utf-8"?>
<p:tagLst xmlns:p="http://schemas.openxmlformats.org/presentationml/2006/main">
  <p:tag name="PA" val="v4.1.3"/>
</p:tagLst>
</file>

<file path=ppt/tags/tag81.xml><?xml version="1.0" encoding="utf-8"?>
<p:tagLst xmlns:p="http://schemas.openxmlformats.org/presentationml/2006/main">
  <p:tag name="PA" val="v4.1.3"/>
</p:tagLst>
</file>

<file path=ppt/tags/tag82.xml><?xml version="1.0" encoding="utf-8"?>
<p:tagLst xmlns:p="http://schemas.openxmlformats.org/presentationml/2006/main">
  <p:tag name="PA" val="v4.1.3"/>
</p:tagLst>
</file>

<file path=ppt/tags/tag83.xml><?xml version="1.0" encoding="utf-8"?>
<p:tagLst xmlns:p="http://schemas.openxmlformats.org/presentationml/2006/main">
  <p:tag name="PA" val="v4.1.3"/>
</p:tagLst>
</file>

<file path=ppt/tags/tag84.xml><?xml version="1.0" encoding="utf-8"?>
<p:tagLst xmlns:p="http://schemas.openxmlformats.org/presentationml/2006/main">
  <p:tag name="PA" val="v4.1.3"/>
</p:tagLst>
</file>

<file path=ppt/tags/tag85.xml><?xml version="1.0" encoding="utf-8"?>
<p:tagLst xmlns:p="http://schemas.openxmlformats.org/presentationml/2006/main">
  <p:tag name="PA" val="v4.1.3"/>
</p:tagLst>
</file>

<file path=ppt/tags/tag86.xml><?xml version="1.0" encoding="utf-8"?>
<p:tagLst xmlns:p="http://schemas.openxmlformats.org/presentationml/2006/main">
  <p:tag name="PA" val="v4.1.3"/>
</p:tagLst>
</file>

<file path=ppt/tags/tag87.xml><?xml version="1.0" encoding="utf-8"?>
<p:tagLst xmlns:p="http://schemas.openxmlformats.org/presentationml/2006/main">
  <p:tag name="PA" val="v4.1.3"/>
</p:tagLst>
</file>

<file path=ppt/tags/tag88.xml><?xml version="1.0" encoding="utf-8"?>
<p:tagLst xmlns:p="http://schemas.openxmlformats.org/presentationml/2006/main">
  <p:tag name="PA" val="v4.1.3"/>
</p:tagLst>
</file>

<file path=ppt/tags/tag89.xml><?xml version="1.0" encoding="utf-8"?>
<p:tagLst xmlns:p="http://schemas.openxmlformats.org/presentationml/2006/main">
  <p:tag name="PA" val="v4.1.3"/>
</p:tagLst>
</file>

<file path=ppt/tags/tag9.xml><?xml version="1.0" encoding="utf-8"?>
<p:tagLst xmlns:p="http://schemas.openxmlformats.org/presentationml/2006/main">
  <p:tag name="PA" val="v4.1.3"/>
</p:tagLst>
</file>

<file path=ppt/tags/tag90.xml><?xml version="1.0" encoding="utf-8"?>
<p:tagLst xmlns:p="http://schemas.openxmlformats.org/presentationml/2006/main">
  <p:tag name="PA" val="v4.1.3"/>
</p:tagLst>
</file>

<file path=ppt/tags/tag91.xml><?xml version="1.0" encoding="utf-8"?>
<p:tagLst xmlns:p="http://schemas.openxmlformats.org/presentationml/2006/main">
  <p:tag name="PA" val="v4.1.3"/>
</p:tagLst>
</file>

<file path=ppt/tags/tag92.xml><?xml version="1.0" encoding="utf-8"?>
<p:tagLst xmlns:p="http://schemas.openxmlformats.org/presentationml/2006/main">
  <p:tag name="PA" val="v4.1.3"/>
</p:tagLst>
</file>

<file path=ppt/tags/tag93.xml><?xml version="1.0" encoding="utf-8"?>
<p:tagLst xmlns:p="http://schemas.openxmlformats.org/presentationml/2006/main">
  <p:tag name="PA" val="v4.1.3"/>
</p:tagLst>
</file>

<file path=ppt/tags/tag94.xml><?xml version="1.0" encoding="utf-8"?>
<p:tagLst xmlns:p="http://schemas.openxmlformats.org/presentationml/2006/main">
  <p:tag name="PA" val="v4.1.3"/>
</p:tagLst>
</file>

<file path=ppt/tags/tag95.xml><?xml version="1.0" encoding="utf-8"?>
<p:tagLst xmlns:p="http://schemas.openxmlformats.org/presentationml/2006/main">
  <p:tag name="PA" val="v4.1.3"/>
</p:tagLst>
</file>

<file path=ppt/tags/tag96.xml><?xml version="1.0" encoding="utf-8"?>
<p:tagLst xmlns:p="http://schemas.openxmlformats.org/presentationml/2006/main">
  <p:tag name="PA" val="v4.1.3"/>
</p:tagLst>
</file>

<file path=ppt/tags/tag97.xml><?xml version="1.0" encoding="utf-8"?>
<p:tagLst xmlns:p="http://schemas.openxmlformats.org/presentationml/2006/main">
  <p:tag name="PA" val="v4.1.3"/>
</p:tagLst>
</file>

<file path=ppt/tags/tag98.xml><?xml version="1.0" encoding="utf-8"?>
<p:tagLst xmlns:p="http://schemas.openxmlformats.org/presentationml/2006/main">
  <p:tag name="PA" val="v4.1.3"/>
</p:tagLst>
</file>

<file path=ppt/tags/tag99.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333333"/>
      </a:dk1>
      <a:lt1>
        <a:srgbClr val="FFFFFF"/>
      </a:lt1>
      <a:dk2>
        <a:srgbClr val="333333"/>
      </a:dk2>
      <a:lt2>
        <a:srgbClr val="FFFFFF"/>
      </a:lt2>
      <a:accent1>
        <a:srgbClr val="1D69A3"/>
      </a:accent1>
      <a:accent2>
        <a:srgbClr val="84CBC3"/>
      </a:accent2>
      <a:accent3>
        <a:srgbClr val="F8D158"/>
      </a:accent3>
      <a:accent4>
        <a:srgbClr val="F57365"/>
      </a:accent4>
      <a:accent5>
        <a:srgbClr val="7FC9EC"/>
      </a:accent5>
      <a:accent6>
        <a:srgbClr val="8689D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4376</Words>
  <Application>WPS 演示</Application>
  <PresentationFormat>宽屏</PresentationFormat>
  <Paragraphs>551</Paragraphs>
  <Slides>52</Slides>
  <Notes>14</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52</vt:i4>
      </vt:variant>
    </vt:vector>
  </HeadingPairs>
  <TitlesOfParts>
    <vt:vector size="72" baseType="lpstr">
      <vt:lpstr>Arial</vt:lpstr>
      <vt:lpstr>宋体</vt:lpstr>
      <vt:lpstr>Wingdings</vt:lpstr>
      <vt:lpstr>Calibri</vt:lpstr>
      <vt:lpstr>微软雅黑</vt:lpstr>
      <vt:lpstr>Times New Roman</vt:lpstr>
      <vt:lpstr>仿宋_GB2312</vt:lpstr>
      <vt:lpstr>仿宋</vt:lpstr>
      <vt:lpstr>Impact</vt:lpstr>
      <vt:lpstr>Arial Unicode MS</vt:lpstr>
      <vt:lpstr>等线</vt:lpstr>
      <vt:lpstr>华文行楷</vt:lpstr>
      <vt:lpstr>Verdana</vt:lpstr>
      <vt:lpstr>幼圆</vt:lpstr>
      <vt:lpstr>等线 Light</vt:lpstr>
      <vt:lpstr>楷体_GB2312</vt:lpstr>
      <vt:lpstr>新宋体</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感觉阈限</vt:lpstr>
      <vt:lpstr>PowerPoint 演示文稿</vt:lpstr>
      <vt:lpstr>PowerPoint 演示文稿</vt:lpstr>
      <vt:lpstr>PowerPoint 演示文稿</vt:lpstr>
      <vt:lpstr>PowerPoint 演示文稿</vt:lpstr>
      <vt:lpstr>PowerPoint 演示文稿</vt:lpstr>
      <vt:lpstr>PowerPoint 演示文稿</vt:lpstr>
      <vt:lpstr>如果有了细分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答   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yy g</dc:creator>
  <cp:keywords>锐旗设计; https:/9ppt.taobao.com</cp:keywords>
  <cp:category>锐旗设计;https://9ppt.taobao.com</cp:category>
  <cp:lastModifiedBy>小刘老师</cp:lastModifiedBy>
  <cp:revision>156</cp:revision>
  <dcterms:created xsi:type="dcterms:W3CDTF">2016-08-30T15:34:00Z</dcterms:created>
  <dcterms:modified xsi:type="dcterms:W3CDTF">2024-09-02T14:02:55Z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735DBC84BF744958B44B80BA38D98EA6</vt:lpwstr>
  </property>
</Properties>
</file>